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notesMasterIdLst>
    <p:notesMasterId r:id="rId33"/>
  </p:notesMasterIdLst>
  <p:sldIdLst>
    <p:sldId id="298" r:id="rId2"/>
    <p:sldId id="271" r:id="rId3"/>
    <p:sldId id="299" r:id="rId4"/>
    <p:sldId id="286" r:id="rId5"/>
    <p:sldId id="272" r:id="rId6"/>
    <p:sldId id="285" r:id="rId7"/>
    <p:sldId id="301" r:id="rId8"/>
    <p:sldId id="302" r:id="rId9"/>
    <p:sldId id="274" r:id="rId10"/>
    <p:sldId id="275" r:id="rId11"/>
    <p:sldId id="276" r:id="rId12"/>
    <p:sldId id="264" r:id="rId13"/>
    <p:sldId id="303" r:id="rId14"/>
    <p:sldId id="304" r:id="rId15"/>
    <p:sldId id="305" r:id="rId16"/>
    <p:sldId id="306" r:id="rId17"/>
    <p:sldId id="307" r:id="rId18"/>
    <p:sldId id="319" r:id="rId19"/>
    <p:sldId id="321" r:id="rId20"/>
    <p:sldId id="320" r:id="rId21"/>
    <p:sldId id="322" r:id="rId22"/>
    <p:sldId id="318" r:id="rId23"/>
    <p:sldId id="309" r:id="rId24"/>
    <p:sldId id="310" r:id="rId25"/>
    <p:sldId id="311" r:id="rId26"/>
    <p:sldId id="312" r:id="rId27"/>
    <p:sldId id="313" r:id="rId28"/>
    <p:sldId id="314" r:id="rId29"/>
    <p:sldId id="315" r:id="rId30"/>
    <p:sldId id="316" r:id="rId31"/>
    <p:sldId id="317" r:id="rId3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37" autoAdjust="0"/>
    <p:restoredTop sz="96303" autoAdjust="0"/>
  </p:normalViewPr>
  <p:slideViewPr>
    <p:cSldViewPr>
      <p:cViewPr varScale="1">
        <p:scale>
          <a:sx n="68" d="100"/>
          <a:sy n="68" d="100"/>
        </p:scale>
        <p:origin x="1482" y="72"/>
      </p:cViewPr>
      <p:guideLst>
        <p:guide orient="horz" pos="2160"/>
        <p:guide pos="2880"/>
      </p:guideLst>
    </p:cSldViewPr>
  </p:slideViewPr>
  <p:outlineViewPr>
    <p:cViewPr>
      <p:scale>
        <a:sx n="33" d="100"/>
        <a:sy n="33" d="100"/>
      </p:scale>
      <p:origin x="72" y="42456"/>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B Portfolio Ltd." userId="de64b9d7-5396-4bab-8557-432abb5427fe" providerId="ADAL" clId="{091CAA08-75A9-4166-B2DB-3606F4C43E70}"/>
    <pc:docChg chg="undo custSel modSld">
      <pc:chgData name="HB Portfolio Ltd." userId="de64b9d7-5396-4bab-8557-432abb5427fe" providerId="ADAL" clId="{091CAA08-75A9-4166-B2DB-3606F4C43E70}" dt="2023-02-07T09:58:36.062" v="6569" actId="13926"/>
      <pc:docMkLst>
        <pc:docMk/>
      </pc:docMkLst>
      <pc:sldChg chg="modSp mod">
        <pc:chgData name="HB Portfolio Ltd." userId="de64b9d7-5396-4bab-8557-432abb5427fe" providerId="ADAL" clId="{091CAA08-75A9-4166-B2DB-3606F4C43E70}" dt="2023-01-18T11:58:57.022" v="8" actId="20577"/>
        <pc:sldMkLst>
          <pc:docMk/>
          <pc:sldMk cId="0" sldId="271"/>
        </pc:sldMkLst>
        <pc:spChg chg="mod">
          <ac:chgData name="HB Portfolio Ltd." userId="de64b9d7-5396-4bab-8557-432abb5427fe" providerId="ADAL" clId="{091CAA08-75A9-4166-B2DB-3606F4C43E70}" dt="2023-01-18T11:58:57.022" v="8" actId="20577"/>
          <ac:spMkLst>
            <pc:docMk/>
            <pc:sldMk cId="0" sldId="271"/>
            <ac:spMk id="3" creationId="{00000000-0000-0000-0000-000000000000}"/>
          </ac:spMkLst>
        </pc:spChg>
      </pc:sldChg>
      <pc:sldChg chg="modSp mod">
        <pc:chgData name="HB Portfolio Ltd." userId="de64b9d7-5396-4bab-8557-432abb5427fe" providerId="ADAL" clId="{091CAA08-75A9-4166-B2DB-3606F4C43E70}" dt="2023-01-19T06:52:02.803" v="301" actId="20577"/>
        <pc:sldMkLst>
          <pc:docMk/>
          <pc:sldMk cId="0" sldId="274"/>
        </pc:sldMkLst>
        <pc:spChg chg="mod">
          <ac:chgData name="HB Portfolio Ltd." userId="de64b9d7-5396-4bab-8557-432abb5427fe" providerId="ADAL" clId="{091CAA08-75A9-4166-B2DB-3606F4C43E70}" dt="2023-01-19T05:50:20.852" v="150" actId="20577"/>
          <ac:spMkLst>
            <pc:docMk/>
            <pc:sldMk cId="0" sldId="274"/>
            <ac:spMk id="3" creationId="{00000000-0000-0000-0000-000000000000}"/>
          </ac:spMkLst>
        </pc:spChg>
        <pc:graphicFrameChg chg="mod modGraphic">
          <ac:chgData name="HB Portfolio Ltd." userId="de64b9d7-5396-4bab-8557-432abb5427fe" providerId="ADAL" clId="{091CAA08-75A9-4166-B2DB-3606F4C43E70}" dt="2023-01-19T06:52:02.803" v="301" actId="20577"/>
          <ac:graphicFrameMkLst>
            <pc:docMk/>
            <pc:sldMk cId="0" sldId="274"/>
            <ac:graphicFrameMk id="4" creationId="{00000000-0000-0000-0000-000000000000}"/>
          </ac:graphicFrameMkLst>
        </pc:graphicFrameChg>
      </pc:sldChg>
      <pc:sldChg chg="modSp mod">
        <pc:chgData name="HB Portfolio Ltd." userId="de64b9d7-5396-4bab-8557-432abb5427fe" providerId="ADAL" clId="{091CAA08-75A9-4166-B2DB-3606F4C43E70}" dt="2023-01-19T08:09:01.552" v="691" actId="20577"/>
        <pc:sldMkLst>
          <pc:docMk/>
          <pc:sldMk cId="0" sldId="275"/>
        </pc:sldMkLst>
        <pc:spChg chg="mod">
          <ac:chgData name="HB Portfolio Ltd." userId="de64b9d7-5396-4bab-8557-432abb5427fe" providerId="ADAL" clId="{091CAA08-75A9-4166-B2DB-3606F4C43E70}" dt="2023-01-19T07:15:11.548" v="419" actId="20577"/>
          <ac:spMkLst>
            <pc:docMk/>
            <pc:sldMk cId="0" sldId="275"/>
            <ac:spMk id="3" creationId="{00000000-0000-0000-0000-000000000000}"/>
          </ac:spMkLst>
        </pc:spChg>
        <pc:graphicFrameChg chg="modGraphic">
          <ac:chgData name="HB Portfolio Ltd." userId="de64b9d7-5396-4bab-8557-432abb5427fe" providerId="ADAL" clId="{091CAA08-75A9-4166-B2DB-3606F4C43E70}" dt="2023-01-19T08:09:01.552" v="691" actId="20577"/>
          <ac:graphicFrameMkLst>
            <pc:docMk/>
            <pc:sldMk cId="0" sldId="275"/>
            <ac:graphicFrameMk id="8" creationId="{00000000-0000-0000-0000-000000000000}"/>
          </ac:graphicFrameMkLst>
        </pc:graphicFrameChg>
      </pc:sldChg>
      <pc:sldChg chg="modSp mod">
        <pc:chgData name="HB Portfolio Ltd." userId="de64b9d7-5396-4bab-8557-432abb5427fe" providerId="ADAL" clId="{091CAA08-75A9-4166-B2DB-3606F4C43E70}" dt="2023-02-07T09:58:36.062" v="6569" actId="13926"/>
        <pc:sldMkLst>
          <pc:docMk/>
          <pc:sldMk cId="0" sldId="276"/>
        </pc:sldMkLst>
        <pc:graphicFrameChg chg="mod modGraphic">
          <ac:chgData name="HB Portfolio Ltd." userId="de64b9d7-5396-4bab-8557-432abb5427fe" providerId="ADAL" clId="{091CAA08-75A9-4166-B2DB-3606F4C43E70}" dt="2023-02-07T09:58:36.062" v="6569" actId="13926"/>
          <ac:graphicFrameMkLst>
            <pc:docMk/>
            <pc:sldMk cId="0" sldId="276"/>
            <ac:graphicFrameMk id="5" creationId="{00000000-0000-0000-0000-000000000000}"/>
          </ac:graphicFrameMkLst>
        </pc:graphicFrameChg>
      </pc:sldChg>
      <pc:sldChg chg="modSp mod">
        <pc:chgData name="HB Portfolio Ltd." userId="de64b9d7-5396-4bab-8557-432abb5427fe" providerId="ADAL" clId="{091CAA08-75A9-4166-B2DB-3606F4C43E70}" dt="2023-02-07T06:07:15.744" v="6568" actId="20577"/>
        <pc:sldMkLst>
          <pc:docMk/>
          <pc:sldMk cId="0" sldId="285"/>
        </pc:sldMkLst>
        <pc:graphicFrameChg chg="mod modGraphic">
          <ac:chgData name="HB Portfolio Ltd." userId="de64b9d7-5396-4bab-8557-432abb5427fe" providerId="ADAL" clId="{091CAA08-75A9-4166-B2DB-3606F4C43E70}" dt="2023-02-07T06:07:15.744" v="6568" actId="20577"/>
          <ac:graphicFrameMkLst>
            <pc:docMk/>
            <pc:sldMk cId="0" sldId="285"/>
            <ac:graphicFrameMk id="4" creationId="{00000000-0000-0000-0000-000000000000}"/>
          </ac:graphicFrameMkLst>
        </pc:graphicFrameChg>
      </pc:sldChg>
      <pc:sldChg chg="modSp mod">
        <pc:chgData name="HB Portfolio Ltd." userId="de64b9d7-5396-4bab-8557-432abb5427fe" providerId="ADAL" clId="{091CAA08-75A9-4166-B2DB-3606F4C43E70}" dt="2023-01-18T23:58:45.067" v="88" actId="20577"/>
        <pc:sldMkLst>
          <pc:docMk/>
          <pc:sldMk cId="0" sldId="286"/>
        </pc:sldMkLst>
        <pc:spChg chg="mod">
          <ac:chgData name="HB Portfolio Ltd." userId="de64b9d7-5396-4bab-8557-432abb5427fe" providerId="ADAL" clId="{091CAA08-75A9-4166-B2DB-3606F4C43E70}" dt="2023-01-18T23:58:45.067" v="88" actId="20577"/>
          <ac:spMkLst>
            <pc:docMk/>
            <pc:sldMk cId="0" sldId="286"/>
            <ac:spMk id="3" creationId="{00000000-0000-0000-0000-000000000000}"/>
          </ac:spMkLst>
        </pc:spChg>
      </pc:sldChg>
      <pc:sldChg chg="modSp mod">
        <pc:chgData name="HB Portfolio Ltd." userId="de64b9d7-5396-4bab-8557-432abb5427fe" providerId="ADAL" clId="{091CAA08-75A9-4166-B2DB-3606F4C43E70}" dt="2023-01-18T11:56:35.725" v="3" actId="20577"/>
        <pc:sldMkLst>
          <pc:docMk/>
          <pc:sldMk cId="0" sldId="298"/>
        </pc:sldMkLst>
        <pc:spChg chg="mod">
          <ac:chgData name="HB Portfolio Ltd." userId="de64b9d7-5396-4bab-8557-432abb5427fe" providerId="ADAL" clId="{091CAA08-75A9-4166-B2DB-3606F4C43E70}" dt="2023-01-18T11:56:35.725" v="3" actId="20577"/>
          <ac:spMkLst>
            <pc:docMk/>
            <pc:sldMk cId="0" sldId="298"/>
            <ac:spMk id="4" creationId="{00000000-0000-0000-0000-000000000000}"/>
          </ac:spMkLst>
        </pc:spChg>
      </pc:sldChg>
      <pc:sldChg chg="modSp mod">
        <pc:chgData name="HB Portfolio Ltd." userId="de64b9d7-5396-4bab-8557-432abb5427fe" providerId="ADAL" clId="{091CAA08-75A9-4166-B2DB-3606F4C43E70}" dt="2023-01-18T23:57:48.419" v="87" actId="20577"/>
        <pc:sldMkLst>
          <pc:docMk/>
          <pc:sldMk cId="0" sldId="299"/>
        </pc:sldMkLst>
        <pc:spChg chg="mod">
          <ac:chgData name="HB Portfolio Ltd." userId="de64b9d7-5396-4bab-8557-432abb5427fe" providerId="ADAL" clId="{091CAA08-75A9-4166-B2DB-3606F4C43E70}" dt="2023-01-18T23:57:48.419" v="87" actId="20577"/>
          <ac:spMkLst>
            <pc:docMk/>
            <pc:sldMk cId="0" sldId="299"/>
            <ac:spMk id="3" creationId="{00000000-0000-0000-0000-000000000000}"/>
          </ac:spMkLst>
        </pc:spChg>
      </pc:sldChg>
      <pc:sldChg chg="modSp mod">
        <pc:chgData name="HB Portfolio Ltd." userId="de64b9d7-5396-4bab-8557-432abb5427fe" providerId="ADAL" clId="{091CAA08-75A9-4166-B2DB-3606F4C43E70}" dt="2023-01-19T05:44:14.465" v="148" actId="14734"/>
        <pc:sldMkLst>
          <pc:docMk/>
          <pc:sldMk cId="0" sldId="302"/>
        </pc:sldMkLst>
        <pc:graphicFrameChg chg="modGraphic">
          <ac:chgData name="HB Portfolio Ltd." userId="de64b9d7-5396-4bab-8557-432abb5427fe" providerId="ADAL" clId="{091CAA08-75A9-4166-B2DB-3606F4C43E70}" dt="2023-01-19T05:44:14.465" v="148" actId="14734"/>
          <ac:graphicFrameMkLst>
            <pc:docMk/>
            <pc:sldMk cId="0" sldId="302"/>
            <ac:graphicFrameMk id="4" creationId="{00000000-0000-0000-0000-000000000000}"/>
          </ac:graphicFrameMkLst>
        </pc:graphicFrameChg>
      </pc:sldChg>
      <pc:sldChg chg="modSp mod">
        <pc:chgData name="HB Portfolio Ltd." userId="de64b9d7-5396-4bab-8557-432abb5427fe" providerId="ADAL" clId="{091CAA08-75A9-4166-B2DB-3606F4C43E70}" dt="2023-01-19T10:56:26.984" v="3416" actId="13926"/>
        <pc:sldMkLst>
          <pc:docMk/>
          <pc:sldMk cId="0" sldId="303"/>
        </pc:sldMkLst>
        <pc:spChg chg="mod">
          <ac:chgData name="HB Portfolio Ltd." userId="de64b9d7-5396-4bab-8557-432abb5427fe" providerId="ADAL" clId="{091CAA08-75A9-4166-B2DB-3606F4C43E70}" dt="2023-01-19T10:56:26.984" v="3416" actId="13926"/>
          <ac:spMkLst>
            <pc:docMk/>
            <pc:sldMk cId="0" sldId="303"/>
            <ac:spMk id="3" creationId="{00000000-0000-0000-0000-000000000000}"/>
          </ac:spMkLst>
        </pc:spChg>
      </pc:sldChg>
      <pc:sldChg chg="modSp mod">
        <pc:chgData name="HB Portfolio Ltd." userId="de64b9d7-5396-4bab-8557-432abb5427fe" providerId="ADAL" clId="{091CAA08-75A9-4166-B2DB-3606F4C43E70}" dt="2023-01-19T11:06:08.883" v="3419" actId="20577"/>
        <pc:sldMkLst>
          <pc:docMk/>
          <pc:sldMk cId="0" sldId="304"/>
        </pc:sldMkLst>
        <pc:spChg chg="mod">
          <ac:chgData name="HB Portfolio Ltd." userId="de64b9d7-5396-4bab-8557-432abb5427fe" providerId="ADAL" clId="{091CAA08-75A9-4166-B2DB-3606F4C43E70}" dt="2023-01-19T11:06:08.883" v="3419" actId="20577"/>
          <ac:spMkLst>
            <pc:docMk/>
            <pc:sldMk cId="0" sldId="304"/>
            <ac:spMk id="3" creationId="{00000000-0000-0000-0000-000000000000}"/>
          </ac:spMkLst>
        </pc:spChg>
      </pc:sldChg>
      <pc:sldChg chg="modSp mod">
        <pc:chgData name="HB Portfolio Ltd." userId="de64b9d7-5396-4bab-8557-432abb5427fe" providerId="ADAL" clId="{091CAA08-75A9-4166-B2DB-3606F4C43E70}" dt="2023-01-19T11:07:47.329" v="3436" actId="20577"/>
        <pc:sldMkLst>
          <pc:docMk/>
          <pc:sldMk cId="0" sldId="305"/>
        </pc:sldMkLst>
        <pc:spChg chg="mod">
          <ac:chgData name="HB Portfolio Ltd." userId="de64b9d7-5396-4bab-8557-432abb5427fe" providerId="ADAL" clId="{091CAA08-75A9-4166-B2DB-3606F4C43E70}" dt="2023-01-19T11:07:47.329" v="3436" actId="20577"/>
          <ac:spMkLst>
            <pc:docMk/>
            <pc:sldMk cId="0" sldId="305"/>
            <ac:spMk id="3" creationId="{00000000-0000-0000-0000-000000000000}"/>
          </ac:spMkLst>
        </pc:spChg>
      </pc:sldChg>
      <pc:sldChg chg="modSp mod">
        <pc:chgData name="HB Portfolio Ltd." userId="de64b9d7-5396-4bab-8557-432abb5427fe" providerId="ADAL" clId="{091CAA08-75A9-4166-B2DB-3606F4C43E70}" dt="2023-01-19T09:31:46.928" v="968" actId="20577"/>
        <pc:sldMkLst>
          <pc:docMk/>
          <pc:sldMk cId="0" sldId="306"/>
        </pc:sldMkLst>
        <pc:spChg chg="mod">
          <ac:chgData name="HB Portfolio Ltd." userId="de64b9d7-5396-4bab-8557-432abb5427fe" providerId="ADAL" clId="{091CAA08-75A9-4166-B2DB-3606F4C43E70}" dt="2023-01-19T09:30:05.017" v="965" actId="20577"/>
          <ac:spMkLst>
            <pc:docMk/>
            <pc:sldMk cId="0" sldId="306"/>
            <ac:spMk id="2" creationId="{00000000-0000-0000-0000-000000000000}"/>
          </ac:spMkLst>
        </pc:spChg>
        <pc:spChg chg="mod">
          <ac:chgData name="HB Portfolio Ltd." userId="de64b9d7-5396-4bab-8557-432abb5427fe" providerId="ADAL" clId="{091CAA08-75A9-4166-B2DB-3606F4C43E70}" dt="2023-01-19T09:31:46.928" v="968" actId="20577"/>
          <ac:spMkLst>
            <pc:docMk/>
            <pc:sldMk cId="0" sldId="306"/>
            <ac:spMk id="4" creationId="{00000000-0000-0000-0000-000000000000}"/>
          </ac:spMkLst>
        </pc:spChg>
        <pc:spChg chg="mod">
          <ac:chgData name="HB Portfolio Ltd." userId="de64b9d7-5396-4bab-8557-432abb5427fe" providerId="ADAL" clId="{091CAA08-75A9-4166-B2DB-3606F4C43E70}" dt="2023-01-19T09:31:41.168" v="966" actId="20577"/>
          <ac:spMkLst>
            <pc:docMk/>
            <pc:sldMk cId="0" sldId="306"/>
            <ac:spMk id="6" creationId="{00000000-0000-0000-0000-000000000000}"/>
          </ac:spMkLst>
        </pc:spChg>
      </pc:sldChg>
      <pc:sldChg chg="modSp mod">
        <pc:chgData name="HB Portfolio Ltd." userId="de64b9d7-5396-4bab-8557-432abb5427fe" providerId="ADAL" clId="{091CAA08-75A9-4166-B2DB-3606F4C43E70}" dt="2023-01-19T11:47:09.494" v="4256" actId="6549"/>
        <pc:sldMkLst>
          <pc:docMk/>
          <pc:sldMk cId="0" sldId="307"/>
        </pc:sldMkLst>
        <pc:spChg chg="mod">
          <ac:chgData name="HB Portfolio Ltd." userId="de64b9d7-5396-4bab-8557-432abb5427fe" providerId="ADAL" clId="{091CAA08-75A9-4166-B2DB-3606F4C43E70}" dt="2023-01-19T11:47:09.494" v="4256" actId="6549"/>
          <ac:spMkLst>
            <pc:docMk/>
            <pc:sldMk cId="0" sldId="307"/>
            <ac:spMk id="3" creationId="{00000000-0000-0000-0000-000000000000}"/>
          </ac:spMkLst>
        </pc:spChg>
      </pc:sldChg>
      <pc:sldChg chg="modSp mod">
        <pc:chgData name="HB Portfolio Ltd." userId="de64b9d7-5396-4bab-8557-432abb5427fe" providerId="ADAL" clId="{091CAA08-75A9-4166-B2DB-3606F4C43E70}" dt="2023-01-20T10:16:46.841" v="6520" actId="20577"/>
        <pc:sldMkLst>
          <pc:docMk/>
          <pc:sldMk cId="0" sldId="317"/>
        </pc:sldMkLst>
        <pc:spChg chg="mod">
          <ac:chgData name="HB Portfolio Ltd." userId="de64b9d7-5396-4bab-8557-432abb5427fe" providerId="ADAL" clId="{091CAA08-75A9-4166-B2DB-3606F4C43E70}" dt="2023-01-20T10:16:46.841" v="6520" actId="20577"/>
          <ac:spMkLst>
            <pc:docMk/>
            <pc:sldMk cId="0" sldId="317"/>
            <ac:spMk id="3" creationId="{00000000-0000-0000-0000-000000000000}"/>
          </ac:spMkLst>
        </pc:spChg>
      </pc:sldChg>
      <pc:sldChg chg="modSp mod">
        <pc:chgData name="HB Portfolio Ltd." userId="de64b9d7-5396-4bab-8557-432abb5427fe" providerId="ADAL" clId="{091CAA08-75A9-4166-B2DB-3606F4C43E70}" dt="2023-01-20T10:10:09.641" v="6519" actId="20577"/>
        <pc:sldMkLst>
          <pc:docMk/>
          <pc:sldMk cId="0" sldId="318"/>
        </pc:sldMkLst>
        <pc:spChg chg="mod">
          <ac:chgData name="HB Portfolio Ltd." userId="de64b9d7-5396-4bab-8557-432abb5427fe" providerId="ADAL" clId="{091CAA08-75A9-4166-B2DB-3606F4C43E70}" dt="2023-01-20T10:10:09.641" v="6519" actId="20577"/>
          <ac:spMkLst>
            <pc:docMk/>
            <pc:sldMk cId="0" sldId="318"/>
            <ac:spMk id="3" creationId="{00000000-0000-0000-0000-000000000000}"/>
          </ac:spMkLst>
        </pc:spChg>
      </pc:sldChg>
      <pc:sldChg chg="modSp mod">
        <pc:chgData name="HB Portfolio Ltd." userId="de64b9d7-5396-4bab-8557-432abb5427fe" providerId="ADAL" clId="{091CAA08-75A9-4166-B2DB-3606F4C43E70}" dt="2023-01-19T11:48:41.061" v="4258" actId="20577"/>
        <pc:sldMkLst>
          <pc:docMk/>
          <pc:sldMk cId="0" sldId="319"/>
        </pc:sldMkLst>
        <pc:spChg chg="mod">
          <ac:chgData name="HB Portfolio Ltd." userId="de64b9d7-5396-4bab-8557-432abb5427fe" providerId="ADAL" clId="{091CAA08-75A9-4166-B2DB-3606F4C43E70}" dt="2023-01-19T11:48:41.061" v="4258" actId="20577"/>
          <ac:spMkLst>
            <pc:docMk/>
            <pc:sldMk cId="0" sldId="319"/>
            <ac:spMk id="3" creationId="{00000000-0000-0000-0000-000000000000}"/>
          </ac:spMkLst>
        </pc:spChg>
      </pc:sldChg>
      <pc:sldChg chg="modSp mod">
        <pc:chgData name="HB Portfolio Ltd." userId="de64b9d7-5396-4bab-8557-432abb5427fe" providerId="ADAL" clId="{091CAA08-75A9-4166-B2DB-3606F4C43E70}" dt="2023-01-20T07:48:01.543" v="4948" actId="20577"/>
        <pc:sldMkLst>
          <pc:docMk/>
          <pc:sldMk cId="0" sldId="320"/>
        </pc:sldMkLst>
        <pc:spChg chg="mod">
          <ac:chgData name="HB Portfolio Ltd." userId="de64b9d7-5396-4bab-8557-432abb5427fe" providerId="ADAL" clId="{091CAA08-75A9-4166-B2DB-3606F4C43E70}" dt="2023-01-20T07:48:01.543" v="4948" actId="20577"/>
          <ac:spMkLst>
            <pc:docMk/>
            <pc:sldMk cId="0" sldId="320"/>
            <ac:spMk id="3" creationId="{00000000-0000-0000-0000-000000000000}"/>
          </ac:spMkLst>
        </pc:spChg>
      </pc:sldChg>
      <pc:sldChg chg="modSp mod">
        <pc:chgData name="HB Portfolio Ltd." userId="de64b9d7-5396-4bab-8557-432abb5427fe" providerId="ADAL" clId="{091CAA08-75A9-4166-B2DB-3606F4C43E70}" dt="2023-01-20T07:39:32.452" v="4665" actId="20577"/>
        <pc:sldMkLst>
          <pc:docMk/>
          <pc:sldMk cId="0" sldId="321"/>
        </pc:sldMkLst>
        <pc:spChg chg="mod">
          <ac:chgData name="HB Portfolio Ltd." userId="de64b9d7-5396-4bab-8557-432abb5427fe" providerId="ADAL" clId="{091CAA08-75A9-4166-B2DB-3606F4C43E70}" dt="2023-01-20T07:39:32.452" v="4665" actId="20577"/>
          <ac:spMkLst>
            <pc:docMk/>
            <pc:sldMk cId="0" sldId="321"/>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2945659" cy="496332"/>
          </a:xfrm>
          <a:prstGeom prst="rect">
            <a:avLst/>
          </a:prstGeom>
        </p:spPr>
        <p:txBody>
          <a:bodyPr vert="horz" lIns="91231" tIns="45616" rIns="91231" bIns="45616" rtlCol="0"/>
          <a:lstStyle>
            <a:lvl1pPr algn="l">
              <a:defRPr sz="1200"/>
            </a:lvl1pPr>
          </a:lstStyle>
          <a:p>
            <a:endParaRPr lang="en-IN"/>
          </a:p>
        </p:txBody>
      </p:sp>
      <p:sp>
        <p:nvSpPr>
          <p:cNvPr id="3" name="Date Placeholder 2"/>
          <p:cNvSpPr>
            <a:spLocks noGrp="1"/>
          </p:cNvSpPr>
          <p:nvPr>
            <p:ph type="dt" idx="1"/>
          </p:nvPr>
        </p:nvSpPr>
        <p:spPr>
          <a:xfrm>
            <a:off x="3850444" y="0"/>
            <a:ext cx="2945659" cy="496332"/>
          </a:xfrm>
          <a:prstGeom prst="rect">
            <a:avLst/>
          </a:prstGeom>
        </p:spPr>
        <p:txBody>
          <a:bodyPr vert="horz" lIns="91231" tIns="45616" rIns="91231" bIns="45616" rtlCol="0"/>
          <a:lstStyle>
            <a:lvl1pPr algn="r">
              <a:defRPr sz="1200"/>
            </a:lvl1pPr>
          </a:lstStyle>
          <a:p>
            <a:fld id="{E943C640-386A-4FDF-8F6A-A29262C4A66B}" type="datetimeFigureOut">
              <a:rPr lang="en-IN" smtClean="0"/>
              <a:pPr/>
              <a:t>05-02-2024</a:t>
            </a:fld>
            <a:endParaRPr lang="en-IN"/>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231" tIns="45616" rIns="91231" bIns="45616" rtlCol="0" anchor="ctr"/>
          <a:lstStyle/>
          <a:p>
            <a:endParaRPr lang="en-IN"/>
          </a:p>
        </p:txBody>
      </p:sp>
      <p:sp>
        <p:nvSpPr>
          <p:cNvPr id="5" name="Notes Placeholder 4"/>
          <p:cNvSpPr>
            <a:spLocks noGrp="1"/>
          </p:cNvSpPr>
          <p:nvPr>
            <p:ph type="body" sz="quarter" idx="3"/>
          </p:nvPr>
        </p:nvSpPr>
        <p:spPr>
          <a:xfrm>
            <a:off x="679768" y="4715155"/>
            <a:ext cx="5438140" cy="4466987"/>
          </a:xfrm>
          <a:prstGeom prst="rect">
            <a:avLst/>
          </a:prstGeom>
        </p:spPr>
        <p:txBody>
          <a:bodyPr vert="horz" lIns="91231" tIns="45616" rIns="91231" bIns="4561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2" y="9428584"/>
            <a:ext cx="2945659" cy="496332"/>
          </a:xfrm>
          <a:prstGeom prst="rect">
            <a:avLst/>
          </a:prstGeom>
        </p:spPr>
        <p:txBody>
          <a:bodyPr vert="horz" lIns="91231" tIns="45616" rIns="91231" bIns="45616" rtlCol="0" anchor="b"/>
          <a:lstStyle>
            <a:lvl1pPr algn="l">
              <a:defRPr sz="1200"/>
            </a:lvl1pPr>
          </a:lstStyle>
          <a:p>
            <a:endParaRPr lang="en-IN"/>
          </a:p>
        </p:txBody>
      </p:sp>
      <p:sp>
        <p:nvSpPr>
          <p:cNvPr id="7" name="Slide Number Placeholder 6"/>
          <p:cNvSpPr>
            <a:spLocks noGrp="1"/>
          </p:cNvSpPr>
          <p:nvPr>
            <p:ph type="sldNum" sz="quarter" idx="5"/>
          </p:nvPr>
        </p:nvSpPr>
        <p:spPr>
          <a:xfrm>
            <a:off x="3850444" y="9428584"/>
            <a:ext cx="2945659" cy="496332"/>
          </a:xfrm>
          <a:prstGeom prst="rect">
            <a:avLst/>
          </a:prstGeom>
        </p:spPr>
        <p:txBody>
          <a:bodyPr vert="horz" lIns="91231" tIns="45616" rIns="91231" bIns="45616" rtlCol="0" anchor="b"/>
          <a:lstStyle>
            <a:lvl1pPr algn="r">
              <a:defRPr sz="1200"/>
            </a:lvl1pPr>
          </a:lstStyle>
          <a:p>
            <a:fld id="{2E0B66D4-F973-4055-BEFD-E0509248BBB9}" type="slidenum">
              <a:rPr lang="en-IN" smtClean="0"/>
              <a:pPr/>
              <a:t>‹#›</a:t>
            </a:fld>
            <a:endParaRPr lang="en-IN"/>
          </a:p>
        </p:txBody>
      </p:sp>
    </p:spTree>
    <p:extLst>
      <p:ext uri="{BB962C8B-B14F-4D97-AF65-F5344CB8AC3E}">
        <p14:creationId xmlns:p14="http://schemas.microsoft.com/office/powerpoint/2010/main" val="22614284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2E0B66D4-F973-4055-BEFD-E0509248BBB9}" type="slidenum">
              <a:rPr lang="en-IN" smtClean="0"/>
              <a:pPr/>
              <a:t>1</a:t>
            </a:fld>
            <a:endParaRPr lang="en-I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2E0B66D4-F973-4055-BEFD-E0509248BBB9}" type="slidenum">
              <a:rPr lang="en-IN" smtClean="0"/>
              <a:pPr/>
              <a:t>22</a:t>
            </a:fld>
            <a:endParaRPr lang="en-I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2E0B66D4-F973-4055-BEFD-E0509248BBB9}" type="slidenum">
              <a:rPr lang="en-IN" smtClean="0"/>
              <a:pPr/>
              <a:t>26</a:t>
            </a:fld>
            <a:endParaRPr lang="en-IN"/>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2E0B66D4-F973-4055-BEFD-E0509248BBB9}" type="slidenum">
              <a:rPr lang="en-IN" smtClean="0"/>
              <a:pPr/>
              <a:t>31</a:t>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C499F919-1DB1-4B90-9832-1D2C0AADAE69}" type="datetime1">
              <a:rPr lang="en-IN" smtClean="0"/>
              <a:t>05-02-2024</a:t>
            </a:fld>
            <a:endParaRPr lang="en-IN"/>
          </a:p>
        </p:txBody>
      </p:sp>
      <p:sp>
        <p:nvSpPr>
          <p:cNvPr id="19" name="Footer Placeholder 18"/>
          <p:cNvSpPr>
            <a:spLocks noGrp="1"/>
          </p:cNvSpPr>
          <p:nvPr>
            <p:ph type="ftr" sz="quarter" idx="11"/>
          </p:nvPr>
        </p:nvSpPr>
        <p:spPr/>
        <p:txBody>
          <a:bodyPr/>
          <a:lstStyle/>
          <a:p>
            <a:endParaRPr lang="en-IN"/>
          </a:p>
        </p:txBody>
      </p:sp>
      <p:sp>
        <p:nvSpPr>
          <p:cNvPr id="27" name="Slide Number Placeholder 26"/>
          <p:cNvSpPr>
            <a:spLocks noGrp="1"/>
          </p:cNvSpPr>
          <p:nvPr>
            <p:ph type="sldNum" sz="quarter" idx="12"/>
          </p:nvPr>
        </p:nvSpPr>
        <p:spPr/>
        <p:txBody>
          <a:bodyPr/>
          <a:lstStyle/>
          <a:p>
            <a:fld id="{4285AE73-0E03-409D-A6E9-9FF65278A506}"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7CDAAD7-2216-4623-A1C5-C5B4B26376BD}" type="datetime1">
              <a:rPr lang="en-IN" smtClean="0"/>
              <a:t>05-02-2024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285AE73-0E03-409D-A6E9-9FF65278A506}"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E6F85B9-A659-4792-A228-A8208D9F30AD}" type="datetime1">
              <a:rPr lang="en-IN" smtClean="0"/>
              <a:t>05-02-2024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285AE73-0E03-409D-A6E9-9FF65278A506}"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9D71BF2-C0F1-4712-86E3-4F756A23E29C}" type="datetime1">
              <a:rPr lang="en-IN" smtClean="0"/>
              <a:t>05-02-2024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285AE73-0E03-409D-A6E9-9FF65278A506}"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A8ABF32D-8C35-4832-B38D-82E0E6267404}" type="datetime1">
              <a:rPr lang="en-IN" smtClean="0"/>
              <a:t>05-02-2024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285AE73-0E03-409D-A6E9-9FF65278A506}"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C4CAC924-7457-4B2E-85F7-A86DCF93B037}" type="datetime1">
              <a:rPr lang="en-IN" smtClean="0"/>
              <a:t>05-02-2024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285AE73-0E03-409D-A6E9-9FF65278A506}"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58507B11-0B3A-4331-A959-75D2F9FE41E6}" type="datetime1">
              <a:rPr lang="en-IN" smtClean="0"/>
              <a:t>05-02-2024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4285AE73-0E03-409D-A6E9-9FF65278A506}"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4171C733-806D-4E1D-BBC1-8FB9C8C00E41}" type="datetime1">
              <a:rPr lang="en-IN" smtClean="0"/>
              <a:t>05-02-2024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4285AE73-0E03-409D-A6E9-9FF65278A506}"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BE8E25-822D-4932-B21F-CC681D045600}" type="datetime1">
              <a:rPr lang="en-IN" smtClean="0"/>
              <a:t>05-02-2024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4285AE73-0E03-409D-A6E9-9FF65278A506}"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A3C2734-2135-46BD-BF83-13460D35629A}" type="datetime1">
              <a:rPr lang="en-IN" smtClean="0"/>
              <a:t>05-02-2024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285AE73-0E03-409D-A6E9-9FF65278A506}"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A05114D9-EC20-474C-9483-E6AC912EB0B5}" type="datetime1">
              <a:rPr lang="en-IN" smtClean="0"/>
              <a:t>05-02-2024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a:xfrm>
            <a:off x="8077200" y="6356350"/>
            <a:ext cx="609600" cy="365125"/>
          </a:xfrm>
        </p:spPr>
        <p:txBody>
          <a:bodyPr/>
          <a:lstStyle/>
          <a:p>
            <a:fld id="{4285AE73-0E03-409D-A6E9-9FF65278A506}" type="slidenum">
              <a:rPr lang="en-IN" smtClean="0"/>
              <a:pPr/>
              <a:t>‹#›</a:t>
            </a:fld>
            <a:endParaRPr lang="en-IN"/>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6ED77AD-7F64-48AC-8905-3ACAFEB48254}" type="datetime1">
              <a:rPr lang="en-IN" smtClean="0"/>
              <a:t>05-02-2024</a:t>
            </a:fld>
            <a:endParaRPr lang="en-IN"/>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IN"/>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285AE73-0E03-409D-A6E9-9FF65278A506}" type="slidenum">
              <a:rPr lang="en-IN" smtClean="0"/>
              <a:pPr/>
              <a:t>‹#›</a:t>
            </a:fld>
            <a:endParaRPr lang="en-IN"/>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orporate@hbportfolio.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mailto:investor.services@rcmcdelhi.com"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0"/>
            <a:ext cx="7776864" cy="3717032"/>
          </a:xfrm>
        </p:spPr>
        <p:txBody>
          <a:bodyPr>
            <a:normAutofit/>
          </a:bodyPr>
          <a:lstStyle/>
          <a:p>
            <a:r>
              <a:rPr lang="en-IN" sz="4800" dirty="0">
                <a:solidFill>
                  <a:srgbClr val="FFFF00"/>
                </a:solidFill>
              </a:rPr>
              <a:t>FAMILIARISATION PROGRAMME FOR INDEPENDENT DIRECTORS</a:t>
            </a:r>
            <a:br>
              <a:rPr lang="en-IN" dirty="0"/>
            </a:br>
            <a:endParaRPr lang="en-IN" dirty="0"/>
          </a:p>
        </p:txBody>
      </p:sp>
      <p:sp>
        <p:nvSpPr>
          <p:cNvPr id="3" name="Subtitle 2"/>
          <p:cNvSpPr>
            <a:spLocks noGrp="1"/>
          </p:cNvSpPr>
          <p:nvPr>
            <p:ph type="subTitle" idx="1"/>
          </p:nvPr>
        </p:nvSpPr>
        <p:spPr>
          <a:xfrm>
            <a:off x="533400" y="4509120"/>
            <a:ext cx="7854696" cy="2232248"/>
          </a:xfrm>
        </p:spPr>
        <p:txBody>
          <a:bodyPr>
            <a:normAutofit fontScale="92500" lnSpcReduction="20000"/>
          </a:bodyPr>
          <a:lstStyle/>
          <a:p>
            <a:pPr algn="l"/>
            <a:r>
              <a:rPr lang="en-IN" dirty="0">
                <a:solidFill>
                  <a:srgbClr val="000000"/>
                </a:solidFill>
              </a:rPr>
              <a:t> </a:t>
            </a:r>
            <a:r>
              <a:rPr lang="en-IN" sz="2000" dirty="0">
                <a:solidFill>
                  <a:srgbClr val="000000"/>
                </a:solidFill>
              </a:rPr>
              <a:t>By </a:t>
            </a:r>
            <a:r>
              <a:rPr lang="en-IN" sz="2400" b="1" dirty="0">
                <a:solidFill>
                  <a:srgbClr val="000000"/>
                </a:solidFill>
              </a:rPr>
              <a:t>HB PORTFOLIO LIMITED</a:t>
            </a:r>
          </a:p>
          <a:p>
            <a:pPr algn="l"/>
            <a:r>
              <a:rPr lang="en-IN" sz="2000" dirty="0">
                <a:solidFill>
                  <a:srgbClr val="000000"/>
                </a:solidFill>
              </a:rPr>
              <a:t> Plot No. 31, Echelon Institutional Area,</a:t>
            </a:r>
          </a:p>
          <a:p>
            <a:pPr algn="l"/>
            <a:r>
              <a:rPr lang="en-IN" sz="2000" dirty="0">
                <a:solidFill>
                  <a:srgbClr val="000000"/>
                </a:solidFill>
              </a:rPr>
              <a:t> Sector – 32, </a:t>
            </a:r>
            <a:r>
              <a:rPr lang="en-IN" sz="2000" dirty="0" err="1">
                <a:solidFill>
                  <a:srgbClr val="000000"/>
                </a:solidFill>
              </a:rPr>
              <a:t>Gurugram</a:t>
            </a:r>
            <a:r>
              <a:rPr lang="en-IN" sz="2000" dirty="0">
                <a:solidFill>
                  <a:srgbClr val="000000"/>
                </a:solidFill>
              </a:rPr>
              <a:t> – 122001, Haryana</a:t>
            </a:r>
          </a:p>
          <a:p>
            <a:pPr algn="l"/>
            <a:r>
              <a:rPr lang="en-IN" sz="2000" dirty="0">
                <a:solidFill>
                  <a:srgbClr val="000000"/>
                </a:solidFill>
              </a:rPr>
              <a:t> Ph. : 0124-4675500, Fax : 0124-4370985</a:t>
            </a:r>
          </a:p>
          <a:p>
            <a:pPr algn="l"/>
            <a:r>
              <a:rPr lang="en-IN" sz="2000" dirty="0">
                <a:solidFill>
                  <a:srgbClr val="000000"/>
                </a:solidFill>
              </a:rPr>
              <a:t> Email : </a:t>
            </a:r>
            <a:r>
              <a:rPr lang="en-IN" sz="2000" dirty="0">
                <a:solidFill>
                  <a:srgbClr val="000000"/>
                </a:solidFill>
                <a:hlinkClick r:id="rId3"/>
              </a:rPr>
              <a:t>corporate@hbportfolio.com</a:t>
            </a:r>
            <a:endParaRPr lang="en-IN" sz="2000" dirty="0">
              <a:solidFill>
                <a:srgbClr val="000000"/>
              </a:solidFill>
            </a:endParaRPr>
          </a:p>
          <a:p>
            <a:pPr algn="l"/>
            <a:r>
              <a:rPr lang="en-IN" sz="2000" dirty="0">
                <a:solidFill>
                  <a:srgbClr val="000000"/>
                </a:solidFill>
              </a:rPr>
              <a:t> CIN : L67120HR1994PLC034148</a:t>
            </a:r>
          </a:p>
          <a:p>
            <a:pPr algn="l"/>
            <a:r>
              <a:rPr lang="en-IN" sz="2000" dirty="0">
                <a:solidFill>
                  <a:srgbClr val="000000"/>
                </a:solidFill>
              </a:rPr>
              <a:t> Website : www.hbportfolio.com</a:t>
            </a:r>
          </a:p>
          <a:p>
            <a:endParaRPr lang="en-IN" dirty="0"/>
          </a:p>
        </p:txBody>
      </p:sp>
      <p:sp>
        <p:nvSpPr>
          <p:cNvPr id="4" name="Rectangle 3"/>
          <p:cNvSpPr/>
          <p:nvPr/>
        </p:nvSpPr>
        <p:spPr>
          <a:xfrm>
            <a:off x="611560" y="2996952"/>
            <a:ext cx="7992888" cy="122413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IN" sz="2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Meeting of Independent Directors</a:t>
            </a:r>
          </a:p>
          <a:p>
            <a:pPr algn="ctr"/>
            <a:r>
              <a:rPr lang="en-IN" sz="2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14</a:t>
            </a:r>
            <a:r>
              <a:rPr lang="en-IN" sz="2800" b="1" baseline="300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th</a:t>
            </a:r>
            <a:r>
              <a:rPr lang="en-IN" sz="2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February, 2024</a:t>
            </a:r>
          </a:p>
        </p:txBody>
      </p:sp>
      <p:sp>
        <p:nvSpPr>
          <p:cNvPr id="5" name="Slide Number Placeholder 4"/>
          <p:cNvSpPr>
            <a:spLocks noGrp="1"/>
          </p:cNvSpPr>
          <p:nvPr>
            <p:ph type="sldNum" sz="quarter" idx="12"/>
          </p:nvPr>
        </p:nvSpPr>
        <p:spPr/>
        <p:txBody>
          <a:bodyPr/>
          <a:lstStyle/>
          <a:p>
            <a:fld id="{4285AE73-0E03-409D-A6E9-9FF65278A506}" type="slidenum">
              <a:rPr lang="en-IN" smtClean="0"/>
              <a:pPr/>
              <a:t>1</a:t>
            </a:fld>
            <a:endParaRPr lang="en-IN"/>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764704"/>
            <a:ext cx="6552728" cy="720080"/>
          </a:xfrm>
        </p:spPr>
        <p:txBody>
          <a:bodyPr>
            <a:normAutofit/>
          </a:bodyPr>
          <a:lstStyle/>
          <a:p>
            <a:r>
              <a:rPr lang="en-IN" sz="2600" dirty="0"/>
              <a:t> </a:t>
            </a:r>
            <a:r>
              <a:rPr lang="en-IN" sz="2600" b="1" u="sng" dirty="0"/>
              <a:t>Share Market Price </a:t>
            </a:r>
          </a:p>
        </p:txBody>
      </p:sp>
      <p:sp>
        <p:nvSpPr>
          <p:cNvPr id="3" name="Content Placeholder 2"/>
          <p:cNvSpPr>
            <a:spLocks noGrp="1"/>
          </p:cNvSpPr>
          <p:nvPr>
            <p:ph idx="1"/>
          </p:nvPr>
        </p:nvSpPr>
        <p:spPr>
          <a:xfrm>
            <a:off x="179512" y="1484784"/>
            <a:ext cx="6840760" cy="4801736"/>
          </a:xfrm>
        </p:spPr>
        <p:style>
          <a:lnRef idx="0">
            <a:schemeClr val="accent2"/>
          </a:lnRef>
          <a:fillRef idx="3">
            <a:schemeClr val="accent2"/>
          </a:fillRef>
          <a:effectRef idx="3">
            <a:schemeClr val="accent2"/>
          </a:effectRef>
          <a:fontRef idx="minor">
            <a:schemeClr val="lt1"/>
          </a:fontRef>
        </p:style>
        <p:txBody>
          <a:bodyPr/>
          <a:lstStyle/>
          <a:p>
            <a:pPr>
              <a:buNone/>
            </a:pPr>
            <a:r>
              <a:rPr lang="en-IN" dirty="0"/>
              <a:t>   </a:t>
            </a:r>
            <a:r>
              <a:rPr lang="en-IN" sz="1800" dirty="0">
                <a:solidFill>
                  <a:schemeClr val="tx1"/>
                </a:solidFill>
              </a:rPr>
              <a:t>The monthly High, Low price of Company’s Share at BSE from April 2023 to December, 2023 is as under:-   </a:t>
            </a:r>
          </a:p>
          <a:p>
            <a:pPr>
              <a:buNone/>
            </a:pPr>
            <a:endParaRPr lang="en-IN" dirty="0"/>
          </a:p>
        </p:txBody>
      </p:sp>
      <p:graphicFrame>
        <p:nvGraphicFramePr>
          <p:cNvPr id="8" name="Table 7"/>
          <p:cNvGraphicFramePr>
            <a:graphicFrameLocks noGrp="1"/>
          </p:cNvGraphicFramePr>
          <p:nvPr>
            <p:extLst>
              <p:ext uri="{D42A27DB-BD31-4B8C-83A1-F6EECF244321}">
                <p14:modId xmlns:p14="http://schemas.microsoft.com/office/powerpoint/2010/main" val="1042166393"/>
              </p:ext>
            </p:extLst>
          </p:nvPr>
        </p:nvGraphicFramePr>
        <p:xfrm>
          <a:off x="539554" y="2357431"/>
          <a:ext cx="6192685" cy="3786211"/>
        </p:xfrm>
        <a:graphic>
          <a:graphicData uri="http://schemas.openxmlformats.org/drawingml/2006/table">
            <a:tbl>
              <a:tblPr firstRow="1" bandRow="1">
                <a:tableStyleId>{5C22544A-7EE6-4342-B048-85BDC9FD1C3A}</a:tableStyleId>
              </a:tblPr>
              <a:tblGrid>
                <a:gridCol w="1238537">
                  <a:extLst>
                    <a:ext uri="{9D8B030D-6E8A-4147-A177-3AD203B41FA5}">
                      <a16:colId xmlns:a16="http://schemas.microsoft.com/office/drawing/2014/main" val="20000"/>
                    </a:ext>
                  </a:extLst>
                </a:gridCol>
                <a:gridCol w="1238537">
                  <a:extLst>
                    <a:ext uri="{9D8B030D-6E8A-4147-A177-3AD203B41FA5}">
                      <a16:colId xmlns:a16="http://schemas.microsoft.com/office/drawing/2014/main" val="20001"/>
                    </a:ext>
                  </a:extLst>
                </a:gridCol>
                <a:gridCol w="1238537">
                  <a:extLst>
                    <a:ext uri="{9D8B030D-6E8A-4147-A177-3AD203B41FA5}">
                      <a16:colId xmlns:a16="http://schemas.microsoft.com/office/drawing/2014/main" val="20002"/>
                    </a:ext>
                  </a:extLst>
                </a:gridCol>
                <a:gridCol w="1238537">
                  <a:extLst>
                    <a:ext uri="{9D8B030D-6E8A-4147-A177-3AD203B41FA5}">
                      <a16:colId xmlns:a16="http://schemas.microsoft.com/office/drawing/2014/main" val="20003"/>
                    </a:ext>
                  </a:extLst>
                </a:gridCol>
                <a:gridCol w="1238537">
                  <a:extLst>
                    <a:ext uri="{9D8B030D-6E8A-4147-A177-3AD203B41FA5}">
                      <a16:colId xmlns:a16="http://schemas.microsoft.com/office/drawing/2014/main" val="20004"/>
                    </a:ext>
                  </a:extLst>
                </a:gridCol>
              </a:tblGrid>
              <a:tr h="366577">
                <a:tc>
                  <a:txBody>
                    <a:bodyPr/>
                    <a:lstStyle/>
                    <a:p>
                      <a:pPr algn="ctr"/>
                      <a:r>
                        <a:rPr lang="en-IN" sz="1400" dirty="0">
                          <a:solidFill>
                            <a:schemeClr val="tx1"/>
                          </a:solidFill>
                        </a:rPr>
                        <a:t>Month</a:t>
                      </a:r>
                    </a:p>
                  </a:txBody>
                  <a:tcPr>
                    <a:solidFill>
                      <a:schemeClr val="accent2"/>
                    </a:solidFill>
                  </a:tcPr>
                </a:tc>
                <a:tc>
                  <a:txBody>
                    <a:bodyPr/>
                    <a:lstStyle/>
                    <a:p>
                      <a:pPr algn="ctr"/>
                      <a:r>
                        <a:rPr lang="en-IN" sz="1400" dirty="0">
                          <a:solidFill>
                            <a:schemeClr val="tx1"/>
                          </a:solidFill>
                        </a:rPr>
                        <a:t>High Price</a:t>
                      </a:r>
                    </a:p>
                  </a:txBody>
                  <a:tcPr>
                    <a:solidFill>
                      <a:schemeClr val="accent2"/>
                    </a:solidFill>
                  </a:tcPr>
                </a:tc>
                <a:tc>
                  <a:txBody>
                    <a:bodyPr/>
                    <a:lstStyle/>
                    <a:p>
                      <a:pPr algn="ctr"/>
                      <a:r>
                        <a:rPr lang="en-IN" sz="1400" dirty="0">
                          <a:solidFill>
                            <a:schemeClr val="tx1"/>
                          </a:solidFill>
                        </a:rPr>
                        <a:t>Low Price</a:t>
                      </a:r>
                    </a:p>
                  </a:txBody>
                  <a:tcPr>
                    <a:solidFill>
                      <a:schemeClr val="accent2"/>
                    </a:solidFill>
                  </a:tcPr>
                </a:tc>
                <a:tc>
                  <a:txBody>
                    <a:bodyPr/>
                    <a:lstStyle/>
                    <a:p>
                      <a:pPr algn="ctr"/>
                      <a:r>
                        <a:rPr lang="en-IN" sz="1400" dirty="0">
                          <a:solidFill>
                            <a:schemeClr val="tx1"/>
                          </a:solidFill>
                        </a:rPr>
                        <a:t>Close Price</a:t>
                      </a:r>
                    </a:p>
                  </a:txBody>
                  <a:tcPr>
                    <a:solidFill>
                      <a:schemeClr val="accent2"/>
                    </a:solidFill>
                  </a:tcPr>
                </a:tc>
                <a:tc>
                  <a:txBody>
                    <a:bodyPr/>
                    <a:lstStyle/>
                    <a:p>
                      <a:pPr algn="ctr"/>
                      <a:r>
                        <a:rPr lang="en-IN" sz="1400" dirty="0">
                          <a:solidFill>
                            <a:schemeClr val="tx1"/>
                          </a:solidFill>
                        </a:rPr>
                        <a:t>Volume</a:t>
                      </a:r>
                    </a:p>
                  </a:txBody>
                  <a:tcPr>
                    <a:solidFill>
                      <a:schemeClr val="accent2"/>
                    </a:solidFill>
                  </a:tcPr>
                </a:tc>
                <a:extLst>
                  <a:ext uri="{0D108BD9-81ED-4DB2-BD59-A6C34878D82A}">
                    <a16:rowId xmlns:a16="http://schemas.microsoft.com/office/drawing/2014/main" val="10000"/>
                  </a:ext>
                </a:extLst>
              </a:tr>
              <a:tr h="387855">
                <a:tc>
                  <a:txBody>
                    <a:bodyPr/>
                    <a:lstStyle/>
                    <a:p>
                      <a:pPr algn="ctr" fontAlgn="b"/>
                      <a:r>
                        <a:rPr lang="en-GB" sz="1600" b="0" i="0" u="none" strike="noStrike" dirty="0">
                          <a:solidFill>
                            <a:srgbClr val="000000"/>
                          </a:solidFill>
                          <a:latin typeface="+mn-lt"/>
                        </a:rPr>
                        <a:t>Apr,</a:t>
                      </a:r>
                      <a:r>
                        <a:rPr lang="en-GB" sz="1600" b="0" i="0" u="none" strike="noStrike" baseline="0" dirty="0">
                          <a:solidFill>
                            <a:srgbClr val="000000"/>
                          </a:solidFill>
                          <a:latin typeface="+mn-lt"/>
                        </a:rPr>
                        <a:t> 2023 </a:t>
                      </a:r>
                      <a:endParaRPr lang="en-GB" sz="1600" b="0" i="0" u="none" strike="noStrike" dirty="0">
                        <a:solidFill>
                          <a:srgbClr val="000000"/>
                        </a:solidFill>
                        <a:latin typeface="+mn-lt"/>
                      </a:endParaRPr>
                    </a:p>
                  </a:txBody>
                  <a:tcPr marL="9525" marR="9525" marT="9525" marB="0" anchor="b">
                    <a:solidFill>
                      <a:schemeClr val="bg2">
                        <a:lumMod val="90000"/>
                      </a:schemeClr>
                    </a:solidFill>
                  </a:tcPr>
                </a:tc>
                <a:tc>
                  <a:txBody>
                    <a:bodyPr/>
                    <a:lstStyle/>
                    <a:p>
                      <a:pPr algn="r"/>
                      <a:r>
                        <a:rPr lang="en-IN" sz="1600" u="none" strike="noStrike" dirty="0">
                          <a:solidFill>
                            <a:srgbClr val="000000"/>
                          </a:solidFill>
                          <a:effectLst/>
                          <a:latin typeface="+mn-lt"/>
                        </a:rPr>
                        <a:t>42.90</a:t>
                      </a:r>
                    </a:p>
                  </a:txBody>
                  <a:tcPr marL="95250" marR="95250" marT="38100" marB="38100" anchor="ctr">
                    <a:solidFill>
                      <a:schemeClr val="accent4">
                        <a:lumMod val="75000"/>
                      </a:schemeClr>
                    </a:solidFill>
                  </a:tcPr>
                </a:tc>
                <a:tc>
                  <a:txBody>
                    <a:bodyPr/>
                    <a:lstStyle/>
                    <a:p>
                      <a:pPr algn="r"/>
                      <a:r>
                        <a:rPr lang="en-IN" sz="1600" u="none" strike="noStrike" dirty="0">
                          <a:solidFill>
                            <a:srgbClr val="000000"/>
                          </a:solidFill>
                          <a:effectLst/>
                          <a:latin typeface="+mn-lt"/>
                        </a:rPr>
                        <a:t>37.00</a:t>
                      </a:r>
                    </a:p>
                  </a:txBody>
                  <a:tcPr marL="95250" marR="95250" marT="38100" marB="38100" anchor="ctr">
                    <a:solidFill>
                      <a:schemeClr val="accent4">
                        <a:lumMod val="75000"/>
                      </a:schemeClr>
                    </a:solidFill>
                  </a:tcPr>
                </a:tc>
                <a:tc>
                  <a:txBody>
                    <a:bodyPr/>
                    <a:lstStyle/>
                    <a:p>
                      <a:pPr algn="r"/>
                      <a:r>
                        <a:rPr lang="en-IN" sz="1600" u="none" strike="noStrike" dirty="0">
                          <a:solidFill>
                            <a:srgbClr val="000000"/>
                          </a:solidFill>
                          <a:effectLst/>
                          <a:latin typeface="+mn-lt"/>
                        </a:rPr>
                        <a:t>39.98</a:t>
                      </a:r>
                    </a:p>
                  </a:txBody>
                  <a:tcPr marL="95250" marR="95250" marT="38100" marB="38100" anchor="ctr">
                    <a:solidFill>
                      <a:schemeClr val="accent4">
                        <a:lumMod val="75000"/>
                      </a:schemeClr>
                    </a:solidFill>
                  </a:tcPr>
                </a:tc>
                <a:tc>
                  <a:txBody>
                    <a:bodyPr/>
                    <a:lstStyle/>
                    <a:p>
                      <a:pPr algn="r"/>
                      <a:r>
                        <a:rPr lang="en-US" sz="1600" u="none" strike="noStrike" dirty="0">
                          <a:solidFill>
                            <a:srgbClr val="000000"/>
                          </a:solidFill>
                          <a:effectLst/>
                          <a:latin typeface="+mn-lt"/>
                        </a:rPr>
                        <a:t>9,07,222</a:t>
                      </a:r>
                      <a:endParaRPr lang="en-IN" sz="1600" u="none" strike="noStrike" dirty="0">
                        <a:solidFill>
                          <a:srgbClr val="000000"/>
                        </a:solidFill>
                        <a:effectLst/>
                        <a:latin typeface="+mn-lt"/>
                      </a:endParaRPr>
                    </a:p>
                  </a:txBody>
                  <a:tcPr marL="95250" marR="95250" marT="38100" marB="38100" anchor="ctr">
                    <a:solidFill>
                      <a:schemeClr val="accent4">
                        <a:lumMod val="75000"/>
                      </a:schemeClr>
                    </a:solidFill>
                  </a:tcPr>
                </a:tc>
                <a:extLst>
                  <a:ext uri="{0D108BD9-81ED-4DB2-BD59-A6C34878D82A}">
                    <a16:rowId xmlns:a16="http://schemas.microsoft.com/office/drawing/2014/main" val="10001"/>
                  </a:ext>
                </a:extLst>
              </a:tr>
              <a:tr h="384927">
                <a:tc>
                  <a:txBody>
                    <a:bodyPr/>
                    <a:lstStyle/>
                    <a:p>
                      <a:pPr algn="ctr" fontAlgn="b"/>
                      <a:r>
                        <a:rPr lang="en-GB" sz="1600" b="0" i="0" u="none" strike="noStrike" dirty="0">
                          <a:solidFill>
                            <a:srgbClr val="000000"/>
                          </a:solidFill>
                          <a:latin typeface="+mn-lt"/>
                        </a:rPr>
                        <a:t>May, 2023</a:t>
                      </a:r>
                    </a:p>
                  </a:txBody>
                  <a:tcPr marL="9525" marR="9525" marT="9525" marB="0" anchor="b">
                    <a:solidFill>
                      <a:schemeClr val="bg2">
                        <a:lumMod val="90000"/>
                      </a:schemeClr>
                    </a:solidFill>
                  </a:tcPr>
                </a:tc>
                <a:tc>
                  <a:txBody>
                    <a:bodyPr/>
                    <a:lstStyle/>
                    <a:p>
                      <a:pPr algn="r"/>
                      <a:r>
                        <a:rPr lang="en-US" sz="1600" u="none" strike="noStrike" dirty="0">
                          <a:solidFill>
                            <a:srgbClr val="000000"/>
                          </a:solidFill>
                          <a:effectLst/>
                          <a:latin typeface="+mn-lt"/>
                        </a:rPr>
                        <a:t>43.61</a:t>
                      </a:r>
                      <a:endParaRPr lang="en-IN" sz="1600" u="none" strike="noStrike" dirty="0">
                        <a:solidFill>
                          <a:srgbClr val="000000"/>
                        </a:solidFill>
                        <a:effectLst/>
                        <a:latin typeface="+mn-lt"/>
                      </a:endParaRPr>
                    </a:p>
                  </a:txBody>
                  <a:tcPr marL="95250" marR="95250" marT="38100" marB="38100" anchor="ctr">
                    <a:solidFill>
                      <a:schemeClr val="accent4">
                        <a:lumMod val="75000"/>
                      </a:schemeClr>
                    </a:solidFill>
                  </a:tcPr>
                </a:tc>
                <a:tc>
                  <a:txBody>
                    <a:bodyPr/>
                    <a:lstStyle/>
                    <a:p>
                      <a:pPr algn="r"/>
                      <a:r>
                        <a:rPr lang="en-US" sz="1600" u="none" strike="noStrike" dirty="0">
                          <a:solidFill>
                            <a:srgbClr val="000000"/>
                          </a:solidFill>
                          <a:effectLst/>
                          <a:latin typeface="+mn-lt"/>
                        </a:rPr>
                        <a:t>36.00</a:t>
                      </a:r>
                      <a:endParaRPr lang="en-IN" sz="1600" u="none" strike="noStrike" dirty="0">
                        <a:solidFill>
                          <a:srgbClr val="000000"/>
                        </a:solidFill>
                        <a:effectLst/>
                        <a:latin typeface="+mn-lt"/>
                      </a:endParaRPr>
                    </a:p>
                  </a:txBody>
                  <a:tcPr marL="95250" marR="95250" marT="38100" marB="38100" anchor="ctr">
                    <a:solidFill>
                      <a:schemeClr val="accent4">
                        <a:lumMod val="75000"/>
                      </a:schemeClr>
                    </a:solidFill>
                  </a:tcPr>
                </a:tc>
                <a:tc>
                  <a:txBody>
                    <a:bodyPr/>
                    <a:lstStyle/>
                    <a:p>
                      <a:pPr algn="r"/>
                      <a:r>
                        <a:rPr lang="en-US" sz="1600" u="none" strike="noStrike" dirty="0">
                          <a:solidFill>
                            <a:srgbClr val="000000"/>
                          </a:solidFill>
                          <a:effectLst/>
                          <a:latin typeface="+mn-lt"/>
                        </a:rPr>
                        <a:t>36.30</a:t>
                      </a:r>
                      <a:endParaRPr lang="en-IN" sz="1600" u="none" strike="noStrike" dirty="0">
                        <a:solidFill>
                          <a:srgbClr val="000000"/>
                        </a:solidFill>
                        <a:effectLst/>
                        <a:latin typeface="+mn-lt"/>
                      </a:endParaRPr>
                    </a:p>
                  </a:txBody>
                  <a:tcPr marL="95250" marR="95250" marT="38100" marB="38100" anchor="ctr">
                    <a:solidFill>
                      <a:schemeClr val="accent4">
                        <a:lumMod val="75000"/>
                      </a:schemeClr>
                    </a:solidFill>
                  </a:tcPr>
                </a:tc>
                <a:tc>
                  <a:txBody>
                    <a:bodyPr/>
                    <a:lstStyle/>
                    <a:p>
                      <a:pPr algn="r"/>
                      <a:r>
                        <a:rPr lang="en-US" sz="1600" u="none" strike="noStrike" dirty="0">
                          <a:solidFill>
                            <a:srgbClr val="000000"/>
                          </a:solidFill>
                          <a:effectLst/>
                          <a:latin typeface="+mn-lt"/>
                        </a:rPr>
                        <a:t>13,91,699</a:t>
                      </a:r>
                      <a:endParaRPr lang="en-IN" sz="1600" u="none" strike="noStrike" dirty="0">
                        <a:solidFill>
                          <a:srgbClr val="000000"/>
                        </a:solidFill>
                        <a:effectLst/>
                        <a:latin typeface="+mn-lt"/>
                      </a:endParaRPr>
                    </a:p>
                  </a:txBody>
                  <a:tcPr marL="95250" marR="95250" marT="38100" marB="38100" anchor="ctr">
                    <a:solidFill>
                      <a:schemeClr val="accent4">
                        <a:lumMod val="75000"/>
                      </a:schemeClr>
                    </a:solidFill>
                  </a:tcPr>
                </a:tc>
                <a:extLst>
                  <a:ext uri="{0D108BD9-81ED-4DB2-BD59-A6C34878D82A}">
                    <a16:rowId xmlns:a16="http://schemas.microsoft.com/office/drawing/2014/main" val="10002"/>
                  </a:ext>
                </a:extLst>
              </a:tr>
              <a:tr h="384927">
                <a:tc>
                  <a:txBody>
                    <a:bodyPr/>
                    <a:lstStyle/>
                    <a:p>
                      <a:pPr algn="ctr" fontAlgn="b"/>
                      <a:r>
                        <a:rPr lang="en-GB" sz="1600" b="0" i="0" u="none" strike="noStrike" dirty="0">
                          <a:solidFill>
                            <a:srgbClr val="000000"/>
                          </a:solidFill>
                          <a:latin typeface="+mn-lt"/>
                        </a:rPr>
                        <a:t>Jun, 2023</a:t>
                      </a:r>
                    </a:p>
                  </a:txBody>
                  <a:tcPr marL="9525" marR="9525" marT="9525" marB="0" anchor="b">
                    <a:solidFill>
                      <a:schemeClr val="bg2">
                        <a:lumMod val="90000"/>
                      </a:schemeClr>
                    </a:solidFill>
                  </a:tcPr>
                </a:tc>
                <a:tc>
                  <a:txBody>
                    <a:bodyPr/>
                    <a:lstStyle/>
                    <a:p>
                      <a:pPr algn="r"/>
                      <a:r>
                        <a:rPr lang="en-US" sz="1600" u="none" strike="noStrike" dirty="0">
                          <a:solidFill>
                            <a:srgbClr val="000000"/>
                          </a:solidFill>
                          <a:effectLst/>
                          <a:latin typeface="+mn-lt"/>
                        </a:rPr>
                        <a:t>39.99</a:t>
                      </a:r>
                      <a:endParaRPr lang="en-IN" sz="1600" u="none" strike="noStrike" dirty="0">
                        <a:solidFill>
                          <a:srgbClr val="000000"/>
                        </a:solidFill>
                        <a:effectLst/>
                        <a:latin typeface="+mn-lt"/>
                      </a:endParaRPr>
                    </a:p>
                  </a:txBody>
                  <a:tcPr marL="95250" marR="95250" marT="38100" marB="38100" anchor="ctr">
                    <a:solidFill>
                      <a:schemeClr val="accent4">
                        <a:lumMod val="75000"/>
                      </a:schemeClr>
                    </a:solidFill>
                  </a:tcPr>
                </a:tc>
                <a:tc>
                  <a:txBody>
                    <a:bodyPr/>
                    <a:lstStyle/>
                    <a:p>
                      <a:pPr algn="r"/>
                      <a:r>
                        <a:rPr lang="en-US" sz="1600" u="none" strike="noStrike" dirty="0">
                          <a:solidFill>
                            <a:srgbClr val="000000"/>
                          </a:solidFill>
                          <a:effectLst/>
                          <a:latin typeface="+mn-lt"/>
                        </a:rPr>
                        <a:t>36.00</a:t>
                      </a:r>
                      <a:endParaRPr lang="en-IN" sz="1600" u="none" strike="noStrike" dirty="0">
                        <a:solidFill>
                          <a:srgbClr val="000000"/>
                        </a:solidFill>
                        <a:effectLst/>
                        <a:latin typeface="+mn-lt"/>
                      </a:endParaRPr>
                    </a:p>
                  </a:txBody>
                  <a:tcPr marL="95250" marR="95250" marT="38100" marB="38100" anchor="ctr">
                    <a:solidFill>
                      <a:schemeClr val="accent4">
                        <a:lumMod val="75000"/>
                      </a:schemeClr>
                    </a:solidFill>
                  </a:tcPr>
                </a:tc>
                <a:tc>
                  <a:txBody>
                    <a:bodyPr/>
                    <a:lstStyle/>
                    <a:p>
                      <a:pPr algn="r"/>
                      <a:r>
                        <a:rPr lang="en-US" sz="1600" u="none" strike="noStrike" dirty="0">
                          <a:solidFill>
                            <a:srgbClr val="000000"/>
                          </a:solidFill>
                          <a:effectLst/>
                          <a:latin typeface="+mn-lt"/>
                        </a:rPr>
                        <a:t>37.14</a:t>
                      </a:r>
                      <a:endParaRPr lang="en-IN" sz="1600" u="none" strike="noStrike" dirty="0">
                        <a:solidFill>
                          <a:srgbClr val="000000"/>
                        </a:solidFill>
                        <a:effectLst/>
                        <a:latin typeface="+mn-lt"/>
                      </a:endParaRPr>
                    </a:p>
                  </a:txBody>
                  <a:tcPr marL="95250" marR="95250" marT="38100" marB="38100" anchor="ctr">
                    <a:solidFill>
                      <a:schemeClr val="accent4">
                        <a:lumMod val="75000"/>
                      </a:schemeClr>
                    </a:solidFill>
                  </a:tcPr>
                </a:tc>
                <a:tc>
                  <a:txBody>
                    <a:bodyPr/>
                    <a:lstStyle/>
                    <a:p>
                      <a:pPr algn="r"/>
                      <a:r>
                        <a:rPr lang="en-US" sz="1600" u="none" strike="noStrike" dirty="0">
                          <a:solidFill>
                            <a:srgbClr val="000000"/>
                          </a:solidFill>
                          <a:effectLst/>
                          <a:latin typeface="+mn-lt"/>
                        </a:rPr>
                        <a:t>28,52,340</a:t>
                      </a:r>
                      <a:endParaRPr lang="en-IN" sz="1600" u="none" strike="noStrike" dirty="0">
                        <a:solidFill>
                          <a:srgbClr val="000000"/>
                        </a:solidFill>
                        <a:effectLst/>
                        <a:latin typeface="+mn-lt"/>
                      </a:endParaRPr>
                    </a:p>
                  </a:txBody>
                  <a:tcPr marL="95250" marR="95250" marT="38100" marB="38100" anchor="ctr">
                    <a:solidFill>
                      <a:schemeClr val="accent4">
                        <a:lumMod val="75000"/>
                      </a:schemeClr>
                    </a:solidFill>
                  </a:tcPr>
                </a:tc>
                <a:extLst>
                  <a:ext uri="{0D108BD9-81ED-4DB2-BD59-A6C34878D82A}">
                    <a16:rowId xmlns:a16="http://schemas.microsoft.com/office/drawing/2014/main" val="10003"/>
                  </a:ext>
                </a:extLst>
              </a:tr>
              <a:tr h="384927">
                <a:tc>
                  <a:txBody>
                    <a:bodyPr/>
                    <a:lstStyle/>
                    <a:p>
                      <a:pPr algn="ctr" fontAlgn="b"/>
                      <a:r>
                        <a:rPr lang="en-GB" sz="1600" b="0" i="0" u="none" strike="noStrike" dirty="0">
                          <a:solidFill>
                            <a:srgbClr val="000000"/>
                          </a:solidFill>
                          <a:latin typeface="+mn-lt"/>
                        </a:rPr>
                        <a:t>Jul, 2023</a:t>
                      </a:r>
                    </a:p>
                  </a:txBody>
                  <a:tcPr marL="9525" marR="9525" marT="9525" marB="0" anchor="b">
                    <a:solidFill>
                      <a:schemeClr val="bg2">
                        <a:lumMod val="90000"/>
                      </a:schemeClr>
                    </a:solidFill>
                  </a:tcPr>
                </a:tc>
                <a:tc>
                  <a:txBody>
                    <a:bodyPr/>
                    <a:lstStyle/>
                    <a:p>
                      <a:pPr algn="r"/>
                      <a:r>
                        <a:rPr lang="en-US" sz="1600" u="none" strike="noStrike" dirty="0">
                          <a:solidFill>
                            <a:srgbClr val="000000"/>
                          </a:solidFill>
                          <a:effectLst/>
                          <a:latin typeface="+mn-lt"/>
                        </a:rPr>
                        <a:t>43.00</a:t>
                      </a:r>
                      <a:endParaRPr lang="en-IN" sz="1600" u="none" strike="noStrike" dirty="0">
                        <a:solidFill>
                          <a:srgbClr val="000000"/>
                        </a:solidFill>
                        <a:effectLst/>
                        <a:latin typeface="+mn-lt"/>
                      </a:endParaRPr>
                    </a:p>
                  </a:txBody>
                  <a:tcPr marL="95250" marR="95250" marT="38100" marB="38100" anchor="ctr">
                    <a:solidFill>
                      <a:schemeClr val="accent4">
                        <a:lumMod val="75000"/>
                      </a:schemeClr>
                    </a:solidFill>
                  </a:tcPr>
                </a:tc>
                <a:tc>
                  <a:txBody>
                    <a:bodyPr/>
                    <a:lstStyle/>
                    <a:p>
                      <a:pPr algn="r"/>
                      <a:r>
                        <a:rPr lang="en-US" sz="1600" u="none" strike="noStrike" dirty="0">
                          <a:solidFill>
                            <a:srgbClr val="000000"/>
                          </a:solidFill>
                          <a:effectLst/>
                          <a:latin typeface="+mn-lt"/>
                        </a:rPr>
                        <a:t>35.01</a:t>
                      </a:r>
                      <a:endParaRPr lang="en-IN" sz="1600" u="none" strike="noStrike" dirty="0">
                        <a:solidFill>
                          <a:srgbClr val="000000"/>
                        </a:solidFill>
                        <a:effectLst/>
                        <a:latin typeface="+mn-lt"/>
                      </a:endParaRPr>
                    </a:p>
                  </a:txBody>
                  <a:tcPr marL="95250" marR="95250" marT="38100" marB="38100" anchor="ctr">
                    <a:solidFill>
                      <a:schemeClr val="accent4">
                        <a:lumMod val="75000"/>
                      </a:schemeClr>
                    </a:solidFill>
                  </a:tcPr>
                </a:tc>
                <a:tc>
                  <a:txBody>
                    <a:bodyPr/>
                    <a:lstStyle/>
                    <a:p>
                      <a:pPr algn="r"/>
                      <a:r>
                        <a:rPr lang="en-US" sz="1600" u="none" strike="noStrike" dirty="0">
                          <a:solidFill>
                            <a:srgbClr val="000000"/>
                          </a:solidFill>
                          <a:effectLst/>
                          <a:latin typeface="+mn-lt"/>
                        </a:rPr>
                        <a:t>39.15</a:t>
                      </a:r>
                      <a:endParaRPr lang="en-IN" sz="1600" u="none" strike="noStrike" dirty="0">
                        <a:solidFill>
                          <a:srgbClr val="000000"/>
                        </a:solidFill>
                        <a:effectLst/>
                        <a:latin typeface="+mn-lt"/>
                      </a:endParaRPr>
                    </a:p>
                  </a:txBody>
                  <a:tcPr marL="95250" marR="95250" marT="38100" marB="38100" anchor="ctr">
                    <a:solidFill>
                      <a:schemeClr val="accent4">
                        <a:lumMod val="75000"/>
                      </a:schemeClr>
                    </a:solidFill>
                  </a:tcPr>
                </a:tc>
                <a:tc>
                  <a:txBody>
                    <a:bodyPr/>
                    <a:lstStyle/>
                    <a:p>
                      <a:pPr algn="r"/>
                      <a:r>
                        <a:rPr lang="en-US" sz="1600" u="none" strike="noStrike" dirty="0">
                          <a:solidFill>
                            <a:srgbClr val="000000"/>
                          </a:solidFill>
                          <a:effectLst/>
                          <a:latin typeface="+mn-lt"/>
                        </a:rPr>
                        <a:t>29,61,449</a:t>
                      </a:r>
                      <a:endParaRPr lang="en-IN" sz="1600" u="none" strike="noStrike" dirty="0">
                        <a:solidFill>
                          <a:srgbClr val="000000"/>
                        </a:solidFill>
                        <a:effectLst/>
                        <a:latin typeface="+mn-lt"/>
                      </a:endParaRPr>
                    </a:p>
                  </a:txBody>
                  <a:tcPr marL="95250" marR="95250" marT="38100" marB="38100" anchor="ctr">
                    <a:solidFill>
                      <a:schemeClr val="accent4">
                        <a:lumMod val="75000"/>
                      </a:schemeClr>
                    </a:solidFill>
                  </a:tcPr>
                </a:tc>
                <a:extLst>
                  <a:ext uri="{0D108BD9-81ED-4DB2-BD59-A6C34878D82A}">
                    <a16:rowId xmlns:a16="http://schemas.microsoft.com/office/drawing/2014/main" val="10004"/>
                  </a:ext>
                </a:extLst>
              </a:tr>
              <a:tr h="384927">
                <a:tc>
                  <a:txBody>
                    <a:bodyPr/>
                    <a:lstStyle/>
                    <a:p>
                      <a:pPr algn="ctr" fontAlgn="b"/>
                      <a:r>
                        <a:rPr lang="en-GB" sz="1600" b="0" i="0" u="none" strike="noStrike" dirty="0">
                          <a:solidFill>
                            <a:srgbClr val="000000"/>
                          </a:solidFill>
                          <a:latin typeface="+mn-lt"/>
                        </a:rPr>
                        <a:t>Aug, 2023</a:t>
                      </a:r>
                    </a:p>
                  </a:txBody>
                  <a:tcPr marL="9525" marR="9525" marT="9525" marB="0" anchor="b">
                    <a:solidFill>
                      <a:schemeClr val="bg2">
                        <a:lumMod val="90000"/>
                      </a:schemeClr>
                    </a:solidFill>
                  </a:tcPr>
                </a:tc>
                <a:tc>
                  <a:txBody>
                    <a:bodyPr/>
                    <a:lstStyle/>
                    <a:p>
                      <a:pPr algn="r"/>
                      <a:r>
                        <a:rPr lang="en-US" sz="1600" u="none" strike="noStrike" dirty="0">
                          <a:solidFill>
                            <a:srgbClr val="000000"/>
                          </a:solidFill>
                          <a:effectLst/>
                          <a:latin typeface="+mn-lt"/>
                        </a:rPr>
                        <a:t>68.40</a:t>
                      </a:r>
                      <a:endParaRPr lang="en-IN" sz="1600" u="none" strike="noStrike" dirty="0">
                        <a:solidFill>
                          <a:srgbClr val="000000"/>
                        </a:solidFill>
                        <a:effectLst/>
                        <a:latin typeface="+mn-lt"/>
                      </a:endParaRPr>
                    </a:p>
                  </a:txBody>
                  <a:tcPr marL="95250" marR="95250" marT="38100" marB="38100" anchor="ctr">
                    <a:solidFill>
                      <a:schemeClr val="accent4">
                        <a:lumMod val="75000"/>
                      </a:schemeClr>
                    </a:solidFill>
                  </a:tcPr>
                </a:tc>
                <a:tc>
                  <a:txBody>
                    <a:bodyPr/>
                    <a:lstStyle/>
                    <a:p>
                      <a:pPr algn="r"/>
                      <a:r>
                        <a:rPr lang="en-US" sz="1600" u="none" strike="noStrike" dirty="0">
                          <a:solidFill>
                            <a:srgbClr val="000000"/>
                          </a:solidFill>
                          <a:effectLst/>
                          <a:latin typeface="+mn-lt"/>
                        </a:rPr>
                        <a:t>38.66</a:t>
                      </a:r>
                      <a:endParaRPr lang="en-IN" sz="1600" u="none" strike="noStrike" dirty="0">
                        <a:solidFill>
                          <a:srgbClr val="000000"/>
                        </a:solidFill>
                        <a:effectLst/>
                        <a:latin typeface="+mn-lt"/>
                      </a:endParaRPr>
                    </a:p>
                  </a:txBody>
                  <a:tcPr marL="95250" marR="95250" marT="38100" marB="38100" anchor="ctr">
                    <a:solidFill>
                      <a:schemeClr val="accent4">
                        <a:lumMod val="75000"/>
                      </a:schemeClr>
                    </a:solidFill>
                  </a:tcPr>
                </a:tc>
                <a:tc>
                  <a:txBody>
                    <a:bodyPr/>
                    <a:lstStyle/>
                    <a:p>
                      <a:pPr algn="r"/>
                      <a:r>
                        <a:rPr lang="en-US" sz="1600" u="none" strike="noStrike" dirty="0">
                          <a:solidFill>
                            <a:srgbClr val="000000"/>
                          </a:solidFill>
                          <a:effectLst/>
                          <a:latin typeface="+mn-lt"/>
                        </a:rPr>
                        <a:t>61.03</a:t>
                      </a:r>
                      <a:endParaRPr lang="en-IN" sz="1600" u="none" strike="noStrike" dirty="0">
                        <a:solidFill>
                          <a:srgbClr val="000000"/>
                        </a:solidFill>
                        <a:effectLst/>
                        <a:latin typeface="+mn-lt"/>
                      </a:endParaRPr>
                    </a:p>
                  </a:txBody>
                  <a:tcPr marL="95250" marR="95250" marT="38100" marB="38100" anchor="ctr">
                    <a:solidFill>
                      <a:schemeClr val="accent4">
                        <a:lumMod val="75000"/>
                      </a:schemeClr>
                    </a:solidFill>
                  </a:tcPr>
                </a:tc>
                <a:tc>
                  <a:txBody>
                    <a:bodyPr/>
                    <a:lstStyle/>
                    <a:p>
                      <a:pPr algn="r"/>
                      <a:r>
                        <a:rPr lang="en-US" sz="1600" u="none" strike="noStrike" dirty="0">
                          <a:solidFill>
                            <a:srgbClr val="000000"/>
                          </a:solidFill>
                          <a:effectLst/>
                          <a:latin typeface="+mn-lt"/>
                        </a:rPr>
                        <a:t>2,36,02,255</a:t>
                      </a:r>
                      <a:endParaRPr lang="en-IN" sz="1600" u="none" strike="noStrike" dirty="0">
                        <a:solidFill>
                          <a:srgbClr val="000000"/>
                        </a:solidFill>
                        <a:effectLst/>
                        <a:latin typeface="+mn-lt"/>
                      </a:endParaRPr>
                    </a:p>
                  </a:txBody>
                  <a:tcPr marL="95250" marR="95250" marT="38100" marB="38100" anchor="ctr">
                    <a:solidFill>
                      <a:schemeClr val="accent4">
                        <a:lumMod val="75000"/>
                      </a:schemeClr>
                    </a:solidFill>
                  </a:tcPr>
                </a:tc>
                <a:extLst>
                  <a:ext uri="{0D108BD9-81ED-4DB2-BD59-A6C34878D82A}">
                    <a16:rowId xmlns:a16="http://schemas.microsoft.com/office/drawing/2014/main" val="10005"/>
                  </a:ext>
                </a:extLst>
              </a:tr>
              <a:tr h="384927">
                <a:tc>
                  <a:txBody>
                    <a:bodyPr/>
                    <a:lstStyle/>
                    <a:p>
                      <a:pPr algn="ctr" fontAlgn="b"/>
                      <a:r>
                        <a:rPr lang="en-GB" sz="1600" b="0" i="0" u="none" strike="noStrike" dirty="0">
                          <a:solidFill>
                            <a:srgbClr val="000000"/>
                          </a:solidFill>
                          <a:latin typeface="+mn-lt"/>
                        </a:rPr>
                        <a:t>Sep, 2023</a:t>
                      </a:r>
                    </a:p>
                  </a:txBody>
                  <a:tcPr marL="9525" marR="9525" marT="9525" marB="0" anchor="b">
                    <a:solidFill>
                      <a:schemeClr val="bg2">
                        <a:lumMod val="90000"/>
                      </a:schemeClr>
                    </a:solidFill>
                  </a:tcPr>
                </a:tc>
                <a:tc>
                  <a:txBody>
                    <a:bodyPr/>
                    <a:lstStyle/>
                    <a:p>
                      <a:pPr algn="r"/>
                      <a:r>
                        <a:rPr lang="en-US" sz="1600" u="none" strike="noStrike" dirty="0">
                          <a:solidFill>
                            <a:srgbClr val="000000"/>
                          </a:solidFill>
                          <a:effectLst/>
                          <a:latin typeface="+mn-lt"/>
                        </a:rPr>
                        <a:t>64.08</a:t>
                      </a:r>
                      <a:endParaRPr lang="en-IN" sz="1600" u="none" strike="noStrike" dirty="0">
                        <a:solidFill>
                          <a:srgbClr val="000000"/>
                        </a:solidFill>
                        <a:effectLst/>
                        <a:latin typeface="+mn-lt"/>
                      </a:endParaRPr>
                    </a:p>
                  </a:txBody>
                  <a:tcPr marL="95250" marR="95250" marT="38100" marB="38100" anchor="ctr">
                    <a:solidFill>
                      <a:schemeClr val="accent4">
                        <a:lumMod val="75000"/>
                      </a:schemeClr>
                    </a:solidFill>
                  </a:tcPr>
                </a:tc>
                <a:tc>
                  <a:txBody>
                    <a:bodyPr/>
                    <a:lstStyle/>
                    <a:p>
                      <a:pPr algn="r"/>
                      <a:r>
                        <a:rPr lang="en-US" sz="1600" u="none" strike="noStrike" dirty="0">
                          <a:solidFill>
                            <a:srgbClr val="000000"/>
                          </a:solidFill>
                          <a:effectLst/>
                          <a:latin typeface="+mn-lt"/>
                        </a:rPr>
                        <a:t>49.00</a:t>
                      </a:r>
                      <a:endParaRPr lang="en-IN" sz="1600" u="none" strike="noStrike" dirty="0">
                        <a:solidFill>
                          <a:srgbClr val="000000"/>
                        </a:solidFill>
                        <a:effectLst/>
                        <a:latin typeface="+mn-lt"/>
                      </a:endParaRPr>
                    </a:p>
                  </a:txBody>
                  <a:tcPr marL="95250" marR="95250" marT="38100" marB="38100" anchor="ctr">
                    <a:solidFill>
                      <a:schemeClr val="accent4">
                        <a:lumMod val="75000"/>
                      </a:schemeClr>
                    </a:solidFill>
                  </a:tcPr>
                </a:tc>
                <a:tc>
                  <a:txBody>
                    <a:bodyPr/>
                    <a:lstStyle/>
                    <a:p>
                      <a:pPr algn="r"/>
                      <a:r>
                        <a:rPr lang="en-US" sz="1600" u="none" strike="noStrike" dirty="0">
                          <a:solidFill>
                            <a:srgbClr val="000000"/>
                          </a:solidFill>
                          <a:effectLst/>
                          <a:latin typeface="+mn-lt"/>
                        </a:rPr>
                        <a:t>49.00</a:t>
                      </a:r>
                      <a:endParaRPr lang="en-IN" sz="1600" u="none" strike="noStrike" dirty="0">
                        <a:solidFill>
                          <a:srgbClr val="000000"/>
                        </a:solidFill>
                        <a:effectLst/>
                        <a:latin typeface="+mn-lt"/>
                      </a:endParaRPr>
                    </a:p>
                  </a:txBody>
                  <a:tcPr marL="95250" marR="95250" marT="38100" marB="38100" anchor="ctr">
                    <a:solidFill>
                      <a:schemeClr val="accent4">
                        <a:lumMod val="75000"/>
                      </a:schemeClr>
                    </a:solidFill>
                  </a:tcPr>
                </a:tc>
                <a:tc>
                  <a:txBody>
                    <a:bodyPr/>
                    <a:lstStyle/>
                    <a:p>
                      <a:pPr algn="r"/>
                      <a:r>
                        <a:rPr lang="en-US" sz="1600" u="none" strike="noStrike" dirty="0">
                          <a:solidFill>
                            <a:srgbClr val="000000"/>
                          </a:solidFill>
                          <a:effectLst/>
                          <a:latin typeface="+mn-lt"/>
                        </a:rPr>
                        <a:t>42,80,126</a:t>
                      </a:r>
                      <a:endParaRPr lang="en-IN" sz="1600" u="none" strike="noStrike" dirty="0">
                        <a:solidFill>
                          <a:srgbClr val="000000"/>
                        </a:solidFill>
                        <a:effectLst/>
                        <a:latin typeface="+mn-lt"/>
                      </a:endParaRPr>
                    </a:p>
                  </a:txBody>
                  <a:tcPr marL="95250" marR="95250" marT="38100" marB="38100" anchor="ctr">
                    <a:solidFill>
                      <a:schemeClr val="accent4">
                        <a:lumMod val="75000"/>
                      </a:schemeClr>
                    </a:solidFill>
                  </a:tcPr>
                </a:tc>
                <a:extLst>
                  <a:ext uri="{0D108BD9-81ED-4DB2-BD59-A6C34878D82A}">
                    <a16:rowId xmlns:a16="http://schemas.microsoft.com/office/drawing/2014/main" val="10006"/>
                  </a:ext>
                </a:extLst>
              </a:tr>
              <a:tr h="337290">
                <a:tc>
                  <a:txBody>
                    <a:bodyPr/>
                    <a:lstStyle/>
                    <a:p>
                      <a:pPr algn="ctr" fontAlgn="b"/>
                      <a:r>
                        <a:rPr lang="en-GB" sz="1600" b="0" i="0" u="none" strike="noStrike" dirty="0">
                          <a:solidFill>
                            <a:srgbClr val="000000"/>
                          </a:solidFill>
                          <a:latin typeface="+mn-lt"/>
                        </a:rPr>
                        <a:t>Oct, 2023</a:t>
                      </a:r>
                    </a:p>
                  </a:txBody>
                  <a:tcPr marL="9525" marR="9525" marT="9525" marB="0" anchor="b">
                    <a:solidFill>
                      <a:schemeClr val="bg2">
                        <a:lumMod val="90000"/>
                      </a:schemeClr>
                    </a:solidFill>
                  </a:tcPr>
                </a:tc>
                <a:tc>
                  <a:txBody>
                    <a:bodyPr/>
                    <a:lstStyle/>
                    <a:p>
                      <a:pPr algn="r"/>
                      <a:r>
                        <a:rPr lang="en-US" sz="1600" u="none" strike="noStrike" dirty="0">
                          <a:solidFill>
                            <a:srgbClr val="000000"/>
                          </a:solidFill>
                          <a:effectLst/>
                          <a:latin typeface="+mn-lt"/>
                        </a:rPr>
                        <a:t>61.02</a:t>
                      </a:r>
                      <a:endParaRPr lang="en-IN" sz="1600" u="none" strike="noStrike" dirty="0">
                        <a:solidFill>
                          <a:srgbClr val="000000"/>
                        </a:solidFill>
                        <a:effectLst/>
                        <a:latin typeface="+mn-lt"/>
                      </a:endParaRPr>
                    </a:p>
                  </a:txBody>
                  <a:tcPr marL="95250" marR="95250" marT="38100" marB="38100" anchor="ctr">
                    <a:solidFill>
                      <a:schemeClr val="accent4">
                        <a:lumMod val="75000"/>
                      </a:schemeClr>
                    </a:solidFill>
                  </a:tcPr>
                </a:tc>
                <a:tc>
                  <a:txBody>
                    <a:bodyPr/>
                    <a:lstStyle/>
                    <a:p>
                      <a:pPr algn="r"/>
                      <a:r>
                        <a:rPr lang="en-US" sz="1600" u="none" strike="noStrike" dirty="0">
                          <a:solidFill>
                            <a:srgbClr val="000000"/>
                          </a:solidFill>
                          <a:effectLst/>
                          <a:latin typeface="+mn-lt"/>
                        </a:rPr>
                        <a:t>49.11</a:t>
                      </a:r>
                      <a:endParaRPr lang="en-IN" sz="1600" u="none" strike="noStrike" dirty="0">
                        <a:solidFill>
                          <a:srgbClr val="000000"/>
                        </a:solidFill>
                        <a:effectLst/>
                        <a:latin typeface="+mn-lt"/>
                      </a:endParaRPr>
                    </a:p>
                  </a:txBody>
                  <a:tcPr marL="95250" marR="95250" marT="38100" marB="38100" anchor="ctr">
                    <a:solidFill>
                      <a:schemeClr val="accent4">
                        <a:lumMod val="75000"/>
                      </a:schemeClr>
                    </a:solidFill>
                  </a:tcPr>
                </a:tc>
                <a:tc>
                  <a:txBody>
                    <a:bodyPr/>
                    <a:lstStyle/>
                    <a:p>
                      <a:pPr algn="r"/>
                      <a:r>
                        <a:rPr lang="en-US" sz="1600" u="none" strike="noStrike" dirty="0">
                          <a:solidFill>
                            <a:srgbClr val="000000"/>
                          </a:solidFill>
                          <a:effectLst/>
                          <a:latin typeface="+mn-lt"/>
                        </a:rPr>
                        <a:t>52.89</a:t>
                      </a:r>
                      <a:endParaRPr lang="en-IN" sz="1600" u="none" strike="noStrike" dirty="0">
                        <a:solidFill>
                          <a:srgbClr val="000000"/>
                        </a:solidFill>
                        <a:effectLst/>
                        <a:latin typeface="+mn-lt"/>
                      </a:endParaRPr>
                    </a:p>
                  </a:txBody>
                  <a:tcPr marL="95250" marR="95250" marT="38100" marB="38100" anchor="ctr">
                    <a:solidFill>
                      <a:schemeClr val="accent4">
                        <a:lumMod val="75000"/>
                      </a:schemeClr>
                    </a:solidFill>
                  </a:tcPr>
                </a:tc>
                <a:tc>
                  <a:txBody>
                    <a:bodyPr/>
                    <a:lstStyle/>
                    <a:p>
                      <a:pPr algn="r"/>
                      <a:r>
                        <a:rPr lang="en-US" sz="1600" u="none" strike="noStrike" dirty="0">
                          <a:solidFill>
                            <a:srgbClr val="000000"/>
                          </a:solidFill>
                          <a:effectLst/>
                          <a:latin typeface="+mn-lt"/>
                        </a:rPr>
                        <a:t>53,00,193</a:t>
                      </a:r>
                      <a:endParaRPr lang="en-IN" sz="1600" u="none" strike="noStrike" dirty="0">
                        <a:solidFill>
                          <a:srgbClr val="000000"/>
                        </a:solidFill>
                        <a:effectLst/>
                        <a:latin typeface="+mn-lt"/>
                      </a:endParaRPr>
                    </a:p>
                  </a:txBody>
                  <a:tcPr marL="95250" marR="95250" marT="38100" marB="38100" anchor="ctr">
                    <a:solidFill>
                      <a:schemeClr val="accent4">
                        <a:lumMod val="75000"/>
                      </a:schemeClr>
                    </a:solidFill>
                  </a:tcPr>
                </a:tc>
                <a:extLst>
                  <a:ext uri="{0D108BD9-81ED-4DB2-BD59-A6C34878D82A}">
                    <a16:rowId xmlns:a16="http://schemas.microsoft.com/office/drawing/2014/main" val="10007"/>
                  </a:ext>
                </a:extLst>
              </a:tr>
              <a:tr h="384927">
                <a:tc>
                  <a:txBody>
                    <a:bodyPr/>
                    <a:lstStyle/>
                    <a:p>
                      <a:pPr algn="ctr" fontAlgn="b"/>
                      <a:r>
                        <a:rPr lang="en-GB" sz="1600" b="0" i="0" u="none" strike="noStrike" dirty="0">
                          <a:solidFill>
                            <a:srgbClr val="000000"/>
                          </a:solidFill>
                          <a:latin typeface="+mn-lt"/>
                        </a:rPr>
                        <a:t>Nov, 2023</a:t>
                      </a:r>
                    </a:p>
                  </a:txBody>
                  <a:tcPr marL="9525" marR="9525" marT="9525" marB="0" anchor="b">
                    <a:solidFill>
                      <a:schemeClr val="bg2">
                        <a:lumMod val="90000"/>
                      </a:schemeClr>
                    </a:solidFill>
                  </a:tcPr>
                </a:tc>
                <a:tc>
                  <a:txBody>
                    <a:bodyPr/>
                    <a:lstStyle/>
                    <a:p>
                      <a:pPr algn="r"/>
                      <a:r>
                        <a:rPr lang="en-IN" sz="1600" u="none" strike="noStrike" dirty="0">
                          <a:solidFill>
                            <a:srgbClr val="000000"/>
                          </a:solidFill>
                          <a:effectLst/>
                          <a:latin typeface="+mn-lt"/>
                        </a:rPr>
                        <a:t>61.85</a:t>
                      </a:r>
                    </a:p>
                  </a:txBody>
                  <a:tcPr marL="95250" marR="95250" marT="38100" marB="38100" anchor="ctr">
                    <a:solidFill>
                      <a:schemeClr val="accent4">
                        <a:lumMod val="75000"/>
                      </a:schemeClr>
                    </a:solidFill>
                  </a:tcPr>
                </a:tc>
                <a:tc>
                  <a:txBody>
                    <a:bodyPr/>
                    <a:lstStyle/>
                    <a:p>
                      <a:pPr algn="r"/>
                      <a:r>
                        <a:rPr lang="en-US" sz="1600" u="none" strike="noStrike" dirty="0">
                          <a:solidFill>
                            <a:srgbClr val="000000"/>
                          </a:solidFill>
                          <a:effectLst/>
                          <a:latin typeface="+mn-lt"/>
                        </a:rPr>
                        <a:t>50.30</a:t>
                      </a:r>
                      <a:endParaRPr lang="en-IN" sz="1600" u="none" strike="noStrike" dirty="0">
                        <a:solidFill>
                          <a:srgbClr val="000000"/>
                        </a:solidFill>
                        <a:effectLst/>
                        <a:latin typeface="+mn-lt"/>
                      </a:endParaRPr>
                    </a:p>
                  </a:txBody>
                  <a:tcPr marL="95250" marR="95250" marT="38100" marB="38100" anchor="ctr">
                    <a:solidFill>
                      <a:schemeClr val="accent4">
                        <a:lumMod val="75000"/>
                      </a:schemeClr>
                    </a:solidFill>
                  </a:tcPr>
                </a:tc>
                <a:tc>
                  <a:txBody>
                    <a:bodyPr/>
                    <a:lstStyle/>
                    <a:p>
                      <a:pPr algn="r"/>
                      <a:r>
                        <a:rPr lang="en-US" sz="1600" u="none" strike="noStrike" dirty="0">
                          <a:solidFill>
                            <a:srgbClr val="000000"/>
                          </a:solidFill>
                          <a:effectLst/>
                          <a:latin typeface="+mn-lt"/>
                        </a:rPr>
                        <a:t>60.41</a:t>
                      </a:r>
                      <a:endParaRPr lang="en-IN" sz="1600" u="none" strike="noStrike" dirty="0">
                        <a:solidFill>
                          <a:srgbClr val="000000"/>
                        </a:solidFill>
                        <a:effectLst/>
                        <a:latin typeface="+mn-lt"/>
                      </a:endParaRPr>
                    </a:p>
                  </a:txBody>
                  <a:tcPr marL="95250" marR="95250" marT="38100" marB="38100" anchor="ctr">
                    <a:solidFill>
                      <a:schemeClr val="accent4">
                        <a:lumMod val="75000"/>
                      </a:schemeClr>
                    </a:solidFill>
                  </a:tcPr>
                </a:tc>
                <a:tc>
                  <a:txBody>
                    <a:bodyPr/>
                    <a:lstStyle/>
                    <a:p>
                      <a:pPr algn="r"/>
                      <a:r>
                        <a:rPr lang="en-US" sz="1600" u="none" strike="noStrike" dirty="0">
                          <a:solidFill>
                            <a:srgbClr val="000000"/>
                          </a:solidFill>
                          <a:effectLst/>
                          <a:latin typeface="+mn-lt"/>
                        </a:rPr>
                        <a:t>97,87,908</a:t>
                      </a:r>
                      <a:endParaRPr lang="en-IN" sz="1600" u="none" strike="noStrike" dirty="0">
                        <a:solidFill>
                          <a:srgbClr val="000000"/>
                        </a:solidFill>
                        <a:effectLst/>
                        <a:latin typeface="+mn-lt"/>
                      </a:endParaRPr>
                    </a:p>
                  </a:txBody>
                  <a:tcPr marL="95250" marR="95250" marT="38100" marB="38100" anchor="ctr">
                    <a:solidFill>
                      <a:schemeClr val="accent4">
                        <a:lumMod val="75000"/>
                      </a:schemeClr>
                    </a:solidFill>
                  </a:tcPr>
                </a:tc>
                <a:extLst>
                  <a:ext uri="{0D108BD9-81ED-4DB2-BD59-A6C34878D82A}">
                    <a16:rowId xmlns:a16="http://schemas.microsoft.com/office/drawing/2014/main" val="10008"/>
                  </a:ext>
                </a:extLst>
              </a:tr>
              <a:tr h="384927">
                <a:tc>
                  <a:txBody>
                    <a:bodyPr/>
                    <a:lstStyle/>
                    <a:p>
                      <a:pPr algn="ctr" fontAlgn="b"/>
                      <a:r>
                        <a:rPr lang="en-GB" sz="1600" b="0" i="0" u="none" strike="noStrike" dirty="0">
                          <a:solidFill>
                            <a:srgbClr val="000000"/>
                          </a:solidFill>
                          <a:latin typeface="+mn-lt"/>
                        </a:rPr>
                        <a:t>Dec, 2023</a:t>
                      </a:r>
                    </a:p>
                  </a:txBody>
                  <a:tcPr marL="9525" marR="9525" marT="9525" marB="0" anchor="b">
                    <a:solidFill>
                      <a:schemeClr val="bg2">
                        <a:lumMod val="90000"/>
                      </a:schemeClr>
                    </a:solidFill>
                  </a:tcPr>
                </a:tc>
                <a:tc>
                  <a:txBody>
                    <a:bodyPr/>
                    <a:lstStyle/>
                    <a:p>
                      <a:pPr algn="r"/>
                      <a:r>
                        <a:rPr lang="en-US" sz="1600" u="none" strike="noStrike" dirty="0">
                          <a:solidFill>
                            <a:srgbClr val="000000"/>
                          </a:solidFill>
                          <a:effectLst/>
                          <a:latin typeface="+mn-lt"/>
                        </a:rPr>
                        <a:t>80.00</a:t>
                      </a:r>
                      <a:endParaRPr lang="en-IN" sz="1600" u="none" strike="noStrike" dirty="0">
                        <a:solidFill>
                          <a:srgbClr val="000000"/>
                        </a:solidFill>
                        <a:effectLst/>
                        <a:latin typeface="+mn-lt"/>
                      </a:endParaRPr>
                    </a:p>
                  </a:txBody>
                  <a:tcPr marL="95250" marR="95250" marT="38100" marB="38100" anchor="ctr">
                    <a:solidFill>
                      <a:schemeClr val="accent4">
                        <a:lumMod val="75000"/>
                      </a:schemeClr>
                    </a:solidFill>
                  </a:tcPr>
                </a:tc>
                <a:tc>
                  <a:txBody>
                    <a:bodyPr/>
                    <a:lstStyle/>
                    <a:p>
                      <a:pPr algn="r"/>
                      <a:r>
                        <a:rPr lang="en-US" sz="1600" u="none" strike="noStrike" dirty="0">
                          <a:solidFill>
                            <a:srgbClr val="000000"/>
                          </a:solidFill>
                          <a:effectLst/>
                          <a:latin typeface="+mn-lt"/>
                        </a:rPr>
                        <a:t>59.05</a:t>
                      </a:r>
                      <a:endParaRPr lang="en-IN" sz="1600" u="none" strike="noStrike" dirty="0">
                        <a:solidFill>
                          <a:srgbClr val="000000"/>
                        </a:solidFill>
                        <a:effectLst/>
                        <a:latin typeface="+mn-lt"/>
                      </a:endParaRPr>
                    </a:p>
                  </a:txBody>
                  <a:tcPr marL="95250" marR="95250" marT="38100" marB="38100" anchor="ctr">
                    <a:solidFill>
                      <a:schemeClr val="accent4">
                        <a:lumMod val="75000"/>
                      </a:schemeClr>
                    </a:solidFill>
                  </a:tcPr>
                </a:tc>
                <a:tc>
                  <a:txBody>
                    <a:bodyPr/>
                    <a:lstStyle/>
                    <a:p>
                      <a:pPr algn="r"/>
                      <a:r>
                        <a:rPr lang="en-US" sz="1600" u="none" strike="noStrike" dirty="0">
                          <a:solidFill>
                            <a:srgbClr val="000000"/>
                          </a:solidFill>
                          <a:effectLst/>
                          <a:latin typeface="+mn-lt"/>
                        </a:rPr>
                        <a:t>71.51</a:t>
                      </a:r>
                      <a:endParaRPr lang="en-IN" sz="1600" u="none" strike="noStrike" dirty="0">
                        <a:solidFill>
                          <a:srgbClr val="000000"/>
                        </a:solidFill>
                        <a:effectLst/>
                        <a:latin typeface="+mn-lt"/>
                      </a:endParaRPr>
                    </a:p>
                  </a:txBody>
                  <a:tcPr marL="95250" marR="95250" marT="38100" marB="38100" anchor="ctr">
                    <a:solidFill>
                      <a:schemeClr val="accent4">
                        <a:lumMod val="75000"/>
                      </a:schemeClr>
                    </a:solidFill>
                  </a:tcPr>
                </a:tc>
                <a:tc>
                  <a:txBody>
                    <a:bodyPr/>
                    <a:lstStyle/>
                    <a:p>
                      <a:pPr algn="r"/>
                      <a:r>
                        <a:rPr lang="en-US" sz="1600" u="none" strike="noStrike" dirty="0">
                          <a:solidFill>
                            <a:srgbClr val="000000"/>
                          </a:solidFill>
                          <a:effectLst/>
                          <a:latin typeface="+mn-lt"/>
                        </a:rPr>
                        <a:t>2,08,38,289</a:t>
                      </a:r>
                      <a:endParaRPr lang="en-IN" sz="1600" u="none" strike="noStrike" dirty="0">
                        <a:solidFill>
                          <a:srgbClr val="000000"/>
                        </a:solidFill>
                        <a:effectLst/>
                        <a:latin typeface="+mn-lt"/>
                      </a:endParaRPr>
                    </a:p>
                  </a:txBody>
                  <a:tcPr marL="95250" marR="95250" marT="38100" marB="38100" anchor="ctr">
                    <a:solidFill>
                      <a:schemeClr val="accent4">
                        <a:lumMod val="75000"/>
                      </a:schemeClr>
                    </a:solidFill>
                  </a:tcPr>
                </a:tc>
                <a:extLst>
                  <a:ext uri="{0D108BD9-81ED-4DB2-BD59-A6C34878D82A}">
                    <a16:rowId xmlns:a16="http://schemas.microsoft.com/office/drawing/2014/main" val="10009"/>
                  </a:ext>
                </a:extLst>
              </a:tr>
            </a:tbl>
          </a:graphicData>
        </a:graphic>
      </p:graphicFrame>
      <p:pic>
        <p:nvPicPr>
          <p:cNvPr id="4098" name="Picture 2"/>
          <p:cNvPicPr>
            <a:picLocks noChangeAspect="1" noChangeArrowheads="1"/>
          </p:cNvPicPr>
          <p:nvPr/>
        </p:nvPicPr>
        <p:blipFill>
          <a:blip r:embed="rId2" cstate="print"/>
          <a:srcRect/>
          <a:stretch>
            <a:fillRect/>
          </a:stretch>
        </p:blipFill>
        <p:spPr bwMode="auto">
          <a:xfrm>
            <a:off x="7060132" y="620688"/>
            <a:ext cx="2211091" cy="1656184"/>
          </a:xfrm>
          <a:prstGeom prst="rect">
            <a:avLst/>
          </a:prstGeom>
          <a:noFill/>
          <a:ln w="9525">
            <a:noFill/>
            <a:miter lim="800000"/>
            <a:headEnd/>
            <a:tailEnd/>
          </a:ln>
        </p:spPr>
      </p:pic>
      <p:sp>
        <p:nvSpPr>
          <p:cNvPr id="4" name="Slide Number Placeholder 3"/>
          <p:cNvSpPr>
            <a:spLocks noGrp="1"/>
          </p:cNvSpPr>
          <p:nvPr>
            <p:ph type="sldNum" sz="quarter" idx="12"/>
          </p:nvPr>
        </p:nvSpPr>
        <p:spPr/>
        <p:txBody>
          <a:bodyPr/>
          <a:lstStyle/>
          <a:p>
            <a:fld id="{4285AE73-0E03-409D-A6E9-9FF65278A506}" type="slidenum">
              <a:rPr lang="en-IN" smtClean="0"/>
              <a:pPr/>
              <a:t>10</a:t>
            </a:fld>
            <a:endParaRPr lang="en-IN"/>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764704"/>
            <a:ext cx="8363272" cy="360040"/>
          </a:xfrm>
        </p:spPr>
        <p:txBody>
          <a:bodyPr>
            <a:noAutofit/>
          </a:bodyPr>
          <a:lstStyle/>
          <a:p>
            <a:r>
              <a:rPr lang="en-IN" sz="2600" b="1" u="sng" dirty="0"/>
              <a:t>Financial Position of the Company</a:t>
            </a:r>
          </a:p>
        </p:txBody>
      </p:sp>
      <p:sp>
        <p:nvSpPr>
          <p:cNvPr id="3" name="Content Placeholder 2"/>
          <p:cNvSpPr>
            <a:spLocks noGrp="1"/>
          </p:cNvSpPr>
          <p:nvPr>
            <p:ph idx="1"/>
          </p:nvPr>
        </p:nvSpPr>
        <p:spPr>
          <a:xfrm>
            <a:off x="323528" y="1412776"/>
            <a:ext cx="8229600" cy="5256584"/>
          </a:xfrm>
        </p:spPr>
        <p:style>
          <a:lnRef idx="0">
            <a:schemeClr val="accent2"/>
          </a:lnRef>
          <a:fillRef idx="3">
            <a:schemeClr val="accent2"/>
          </a:fillRef>
          <a:effectRef idx="3">
            <a:schemeClr val="accent2"/>
          </a:effectRef>
          <a:fontRef idx="minor">
            <a:schemeClr val="lt1"/>
          </a:fontRef>
        </p:style>
        <p:txBody>
          <a:bodyPr>
            <a:normAutofit/>
          </a:bodyPr>
          <a:lstStyle/>
          <a:p>
            <a:pPr>
              <a:spcBef>
                <a:spcPts val="0"/>
              </a:spcBef>
              <a:buNone/>
            </a:pPr>
            <a:r>
              <a:rPr lang="en-IN" sz="2000" dirty="0"/>
              <a:t>   </a:t>
            </a:r>
            <a:r>
              <a:rPr lang="en-IN" sz="2000" dirty="0">
                <a:solidFill>
                  <a:schemeClr val="tx1"/>
                </a:solidFill>
              </a:rPr>
              <a:t>The summarized financial results of the Company are as under:-</a:t>
            </a:r>
          </a:p>
          <a:p>
            <a:pPr>
              <a:spcBef>
                <a:spcPts val="0"/>
              </a:spcBef>
              <a:buNone/>
            </a:pPr>
            <a:r>
              <a:rPr lang="en-IN" sz="2000" dirty="0">
                <a:solidFill>
                  <a:schemeClr val="tx1"/>
                </a:solidFill>
              </a:rPr>
              <a:t>								       </a:t>
            </a:r>
            <a:r>
              <a:rPr lang="en-IN" sz="1400" dirty="0">
                <a:solidFill>
                  <a:schemeClr val="tx1"/>
                </a:solidFill>
              </a:rPr>
              <a:t>In </a:t>
            </a:r>
            <a:r>
              <a:rPr lang="en-IN" sz="1400" dirty="0" err="1">
                <a:solidFill>
                  <a:schemeClr val="tx1"/>
                </a:solidFill>
              </a:rPr>
              <a:t>Lakhs</a:t>
            </a:r>
            <a:endParaRPr lang="en-IN" sz="1400" dirty="0">
              <a:solidFill>
                <a:schemeClr val="tx1"/>
              </a:solidFill>
            </a:endParaRPr>
          </a:p>
          <a:p>
            <a:pPr>
              <a:buNone/>
            </a:pPr>
            <a:endParaRPr lang="en-IN" sz="2000" dirty="0">
              <a:solidFill>
                <a:schemeClr val="tx1"/>
              </a:solidFill>
            </a:endParaRPr>
          </a:p>
          <a:p>
            <a:pPr>
              <a:buNone/>
            </a:pPr>
            <a:endParaRPr lang="en-IN" sz="2000" dirty="0"/>
          </a:p>
          <a:p>
            <a:pPr>
              <a:buNone/>
            </a:pPr>
            <a:r>
              <a:rPr lang="en-IN" sz="2000" dirty="0"/>
              <a:t>							</a:t>
            </a:r>
          </a:p>
          <a:p>
            <a:pPr>
              <a:buNone/>
            </a:pPr>
            <a:endParaRPr lang="en-IN" sz="2000" dirty="0"/>
          </a:p>
        </p:txBody>
      </p:sp>
      <p:graphicFrame>
        <p:nvGraphicFramePr>
          <p:cNvPr id="5" name="Table 4"/>
          <p:cNvGraphicFramePr>
            <a:graphicFrameLocks noGrp="1"/>
          </p:cNvGraphicFramePr>
          <p:nvPr>
            <p:extLst>
              <p:ext uri="{D42A27DB-BD31-4B8C-83A1-F6EECF244321}">
                <p14:modId xmlns:p14="http://schemas.microsoft.com/office/powerpoint/2010/main" val="9899409"/>
              </p:ext>
            </p:extLst>
          </p:nvPr>
        </p:nvGraphicFramePr>
        <p:xfrm>
          <a:off x="611561" y="2204863"/>
          <a:ext cx="7344816" cy="4233302"/>
        </p:xfrm>
        <a:graphic>
          <a:graphicData uri="http://schemas.openxmlformats.org/drawingml/2006/table">
            <a:tbl>
              <a:tblPr firstRow="1" bandRow="1">
                <a:tableStyleId>{5C22544A-7EE6-4342-B048-85BDC9FD1C3A}</a:tableStyleId>
              </a:tblPr>
              <a:tblGrid>
                <a:gridCol w="3182755">
                  <a:extLst>
                    <a:ext uri="{9D8B030D-6E8A-4147-A177-3AD203B41FA5}">
                      <a16:colId xmlns:a16="http://schemas.microsoft.com/office/drawing/2014/main" val="20000"/>
                    </a:ext>
                  </a:extLst>
                </a:gridCol>
                <a:gridCol w="1194458">
                  <a:extLst>
                    <a:ext uri="{9D8B030D-6E8A-4147-A177-3AD203B41FA5}">
                      <a16:colId xmlns:a16="http://schemas.microsoft.com/office/drawing/2014/main" val="20001"/>
                    </a:ext>
                  </a:extLst>
                </a:gridCol>
                <a:gridCol w="1557991">
                  <a:extLst>
                    <a:ext uri="{9D8B030D-6E8A-4147-A177-3AD203B41FA5}">
                      <a16:colId xmlns:a16="http://schemas.microsoft.com/office/drawing/2014/main" val="20002"/>
                    </a:ext>
                  </a:extLst>
                </a:gridCol>
                <a:gridCol w="1409612">
                  <a:extLst>
                    <a:ext uri="{9D8B030D-6E8A-4147-A177-3AD203B41FA5}">
                      <a16:colId xmlns:a16="http://schemas.microsoft.com/office/drawing/2014/main" val="20003"/>
                    </a:ext>
                  </a:extLst>
                </a:gridCol>
              </a:tblGrid>
              <a:tr h="509391">
                <a:tc>
                  <a:txBody>
                    <a:bodyPr/>
                    <a:lstStyle/>
                    <a:p>
                      <a:pPr algn="l"/>
                      <a:r>
                        <a:rPr lang="en-IN" sz="1400" dirty="0">
                          <a:solidFill>
                            <a:schemeClr val="tx1"/>
                          </a:solidFill>
                          <a:latin typeface="+mn-lt"/>
                          <a:cs typeface="Arial" pitchFamily="34" charset="0"/>
                        </a:rPr>
                        <a:t>Financial figures for the last three years  </a:t>
                      </a:r>
                    </a:p>
                  </a:txBody>
                  <a:tcPr>
                    <a:solidFill>
                      <a:schemeClr val="accent2"/>
                    </a:solidFill>
                  </a:tcPr>
                </a:tc>
                <a:tc>
                  <a:txBody>
                    <a:bodyPr/>
                    <a:lstStyle/>
                    <a:p>
                      <a:pPr algn="ctr"/>
                      <a:r>
                        <a:rPr lang="en-IN" sz="1400" dirty="0">
                          <a:solidFill>
                            <a:schemeClr val="tx1"/>
                          </a:solidFill>
                          <a:latin typeface="+mn-lt"/>
                          <a:cs typeface="Arial" pitchFamily="34" charset="0"/>
                        </a:rPr>
                        <a:t>Year ended 31.03.2023</a:t>
                      </a:r>
                    </a:p>
                  </a:txBody>
                  <a:tcPr>
                    <a:solidFill>
                      <a:schemeClr val="accent2"/>
                    </a:solidFill>
                  </a:tcPr>
                </a:tc>
                <a:tc>
                  <a:txBody>
                    <a:bodyPr/>
                    <a:lstStyle/>
                    <a:p>
                      <a:pPr algn="ctr"/>
                      <a:r>
                        <a:rPr lang="en-IN" sz="1400" dirty="0">
                          <a:solidFill>
                            <a:schemeClr val="tx1"/>
                          </a:solidFill>
                          <a:latin typeface="+mn-lt"/>
                          <a:cs typeface="Arial" pitchFamily="34" charset="0"/>
                        </a:rPr>
                        <a:t>Year</a:t>
                      </a:r>
                      <a:r>
                        <a:rPr lang="en-IN" sz="1400" baseline="0" dirty="0">
                          <a:solidFill>
                            <a:schemeClr val="tx1"/>
                          </a:solidFill>
                          <a:latin typeface="+mn-lt"/>
                          <a:cs typeface="Arial" pitchFamily="34" charset="0"/>
                        </a:rPr>
                        <a:t> ended 31.03.2022</a:t>
                      </a:r>
                      <a:endParaRPr lang="en-IN" sz="1400" dirty="0">
                        <a:solidFill>
                          <a:schemeClr val="tx1"/>
                        </a:solidFill>
                        <a:latin typeface="+mn-lt"/>
                        <a:cs typeface="Arial" pitchFamily="34" charset="0"/>
                      </a:endParaRPr>
                    </a:p>
                  </a:txBody>
                  <a:tcPr>
                    <a:solidFill>
                      <a:schemeClr val="accent2"/>
                    </a:solidFill>
                  </a:tcPr>
                </a:tc>
                <a:tc>
                  <a:txBody>
                    <a:bodyPr/>
                    <a:lstStyle/>
                    <a:p>
                      <a:pPr algn="ctr"/>
                      <a:r>
                        <a:rPr lang="en-IN" sz="1400" dirty="0">
                          <a:solidFill>
                            <a:schemeClr val="tx1"/>
                          </a:solidFill>
                          <a:latin typeface="+mn-lt"/>
                          <a:cs typeface="Arial" pitchFamily="34" charset="0"/>
                        </a:rPr>
                        <a:t>Year ended</a:t>
                      </a:r>
                    </a:p>
                    <a:p>
                      <a:pPr algn="ctr"/>
                      <a:r>
                        <a:rPr lang="en-IN" sz="1400" dirty="0">
                          <a:solidFill>
                            <a:schemeClr val="tx1"/>
                          </a:solidFill>
                          <a:latin typeface="+mn-lt"/>
                          <a:cs typeface="Arial" pitchFamily="34" charset="0"/>
                        </a:rPr>
                        <a:t>31.03.2021</a:t>
                      </a:r>
                    </a:p>
                  </a:txBody>
                  <a:tcPr>
                    <a:solidFill>
                      <a:schemeClr val="accent2"/>
                    </a:solidFill>
                  </a:tcPr>
                </a:tc>
                <a:extLst>
                  <a:ext uri="{0D108BD9-81ED-4DB2-BD59-A6C34878D82A}">
                    <a16:rowId xmlns:a16="http://schemas.microsoft.com/office/drawing/2014/main" val="10000"/>
                  </a:ext>
                </a:extLst>
              </a:tr>
              <a:tr h="3715142">
                <a:tc>
                  <a:txBody>
                    <a:bodyPr/>
                    <a:lstStyle/>
                    <a:p>
                      <a:endParaRPr lang="en-IN" sz="1400" dirty="0">
                        <a:solidFill>
                          <a:schemeClr val="tx1"/>
                        </a:solidFill>
                        <a:latin typeface="+mn-lt"/>
                        <a:cs typeface="Arial" pitchFamily="34" charset="0"/>
                      </a:endParaRPr>
                    </a:p>
                    <a:p>
                      <a:r>
                        <a:rPr lang="en-IN" sz="1400" dirty="0">
                          <a:solidFill>
                            <a:schemeClr val="tx1"/>
                          </a:solidFill>
                          <a:latin typeface="+mn-lt"/>
                          <a:cs typeface="Arial" pitchFamily="34" charset="0"/>
                        </a:rPr>
                        <a:t>Total Turnover</a:t>
                      </a:r>
                    </a:p>
                    <a:p>
                      <a:endParaRPr lang="en-IN" sz="1400" dirty="0">
                        <a:solidFill>
                          <a:schemeClr val="tx1"/>
                        </a:solidFill>
                        <a:latin typeface="+mn-lt"/>
                        <a:cs typeface="Arial" pitchFamily="34" charset="0"/>
                      </a:endParaRPr>
                    </a:p>
                    <a:p>
                      <a:r>
                        <a:rPr lang="en-IN" sz="1400" dirty="0">
                          <a:solidFill>
                            <a:schemeClr val="tx1"/>
                          </a:solidFill>
                          <a:latin typeface="+mn-lt"/>
                          <a:cs typeface="Arial" pitchFamily="34" charset="0"/>
                        </a:rPr>
                        <a:t>Profit Before</a:t>
                      </a:r>
                      <a:r>
                        <a:rPr lang="en-IN" sz="1400" baseline="0" dirty="0">
                          <a:solidFill>
                            <a:schemeClr val="tx1"/>
                          </a:solidFill>
                          <a:latin typeface="+mn-lt"/>
                          <a:cs typeface="Arial" pitchFamily="34" charset="0"/>
                        </a:rPr>
                        <a:t> tax</a:t>
                      </a:r>
                    </a:p>
                    <a:p>
                      <a:endParaRPr lang="en-IN" sz="1400" baseline="0" dirty="0">
                        <a:solidFill>
                          <a:schemeClr val="tx1"/>
                        </a:solidFill>
                        <a:latin typeface="+mn-lt"/>
                        <a:cs typeface="Arial" pitchFamily="34" charset="0"/>
                      </a:endParaRPr>
                    </a:p>
                    <a:p>
                      <a:r>
                        <a:rPr lang="en-IN" sz="1400" baseline="0" dirty="0">
                          <a:solidFill>
                            <a:schemeClr val="tx1"/>
                          </a:solidFill>
                          <a:latin typeface="+mn-lt"/>
                          <a:cs typeface="Arial" pitchFamily="34" charset="0"/>
                        </a:rPr>
                        <a:t>Profit After tax</a:t>
                      </a:r>
                    </a:p>
                    <a:p>
                      <a:endParaRPr lang="en-IN" sz="1400" baseline="0" dirty="0">
                        <a:solidFill>
                          <a:schemeClr val="tx1"/>
                        </a:solidFill>
                        <a:latin typeface="+mn-lt"/>
                        <a:cs typeface="Arial" pitchFamily="34" charset="0"/>
                      </a:endParaRPr>
                    </a:p>
                    <a:p>
                      <a:r>
                        <a:rPr lang="en-IN" sz="1400" baseline="0" dirty="0">
                          <a:solidFill>
                            <a:schemeClr val="tx1"/>
                          </a:solidFill>
                          <a:latin typeface="+mn-lt"/>
                          <a:cs typeface="Arial" pitchFamily="34" charset="0"/>
                        </a:rPr>
                        <a:t>Dividend </a:t>
                      </a:r>
                    </a:p>
                    <a:p>
                      <a:endParaRPr lang="en-IN" sz="1400" baseline="0" dirty="0">
                        <a:solidFill>
                          <a:schemeClr val="tx1"/>
                        </a:solidFill>
                        <a:latin typeface="+mn-lt"/>
                        <a:cs typeface="Arial" pitchFamily="34" charset="0"/>
                      </a:endParaRPr>
                    </a:p>
                    <a:p>
                      <a:endParaRPr lang="en-IN" sz="1400" baseline="0" dirty="0">
                        <a:solidFill>
                          <a:schemeClr val="tx1"/>
                        </a:solidFill>
                        <a:latin typeface="+mn-lt"/>
                        <a:cs typeface="Arial" pitchFamily="34" charset="0"/>
                      </a:endParaRPr>
                    </a:p>
                    <a:p>
                      <a:r>
                        <a:rPr lang="en-IN" sz="1400" baseline="0" dirty="0">
                          <a:solidFill>
                            <a:schemeClr val="tx1"/>
                          </a:solidFill>
                          <a:latin typeface="+mn-lt"/>
                          <a:cs typeface="Arial" pitchFamily="34" charset="0"/>
                        </a:rPr>
                        <a:t>Reserves</a:t>
                      </a:r>
                    </a:p>
                    <a:p>
                      <a:endParaRPr lang="en-IN" sz="1400" baseline="0" dirty="0">
                        <a:solidFill>
                          <a:schemeClr val="tx1"/>
                        </a:solidFill>
                        <a:latin typeface="+mn-lt"/>
                        <a:cs typeface="Arial" pitchFamily="34" charset="0"/>
                      </a:endParaRPr>
                    </a:p>
                    <a:p>
                      <a:r>
                        <a:rPr lang="en-IN" sz="1400" baseline="0" dirty="0">
                          <a:solidFill>
                            <a:schemeClr val="tx1"/>
                          </a:solidFill>
                          <a:latin typeface="+mn-lt"/>
                          <a:cs typeface="Arial" pitchFamily="34" charset="0"/>
                        </a:rPr>
                        <a:t>No. of Equity Shares</a:t>
                      </a:r>
                    </a:p>
                    <a:p>
                      <a:endParaRPr lang="en-IN" sz="1400" baseline="0" dirty="0">
                        <a:solidFill>
                          <a:schemeClr val="tx1"/>
                        </a:solidFill>
                        <a:latin typeface="+mn-lt"/>
                        <a:cs typeface="Arial" pitchFamily="34" charset="0"/>
                      </a:endParaRPr>
                    </a:p>
                    <a:p>
                      <a:r>
                        <a:rPr lang="en-IN" sz="1400" baseline="0" dirty="0">
                          <a:solidFill>
                            <a:schemeClr val="tx1"/>
                          </a:solidFill>
                          <a:latin typeface="+mn-lt"/>
                          <a:cs typeface="Arial" pitchFamily="34" charset="0"/>
                        </a:rPr>
                        <a:t>Earning Per Share   </a:t>
                      </a:r>
                    </a:p>
                  </a:txBody>
                  <a:tcPr>
                    <a:solidFill>
                      <a:schemeClr val="bg2">
                        <a:lumMod val="90000"/>
                      </a:schemeClr>
                    </a:solidFill>
                  </a:tcPr>
                </a:tc>
                <a:tc>
                  <a:txBody>
                    <a:bodyPr/>
                    <a:lstStyle/>
                    <a:p>
                      <a:pPr marL="0" algn="ctr" rtl="0" eaLnBrk="1" latinLnBrk="0" hangingPunct="1"/>
                      <a:endParaRPr kumimoji="0" lang="en-US" sz="1400" kern="1200" dirty="0">
                        <a:solidFill>
                          <a:schemeClr val="tx1"/>
                        </a:solidFill>
                        <a:latin typeface="+mn-lt"/>
                        <a:ea typeface="+mn-ea"/>
                        <a:cs typeface="Arial" pitchFamily="34" charset="0"/>
                      </a:endParaRPr>
                    </a:p>
                    <a:p>
                      <a:pPr marL="0" algn="ctr" rtl="0" eaLnBrk="1" latinLnBrk="0" hangingPunct="1"/>
                      <a:r>
                        <a:rPr kumimoji="0" lang="en-US" sz="1400" kern="1200" dirty="0">
                          <a:solidFill>
                            <a:schemeClr val="tx1"/>
                          </a:solidFill>
                          <a:latin typeface="+mn-lt"/>
                          <a:ea typeface="+mn-ea"/>
                          <a:cs typeface="Arial" pitchFamily="34" charset="0"/>
                        </a:rPr>
                        <a:t>1193.88</a:t>
                      </a:r>
                    </a:p>
                    <a:p>
                      <a:pPr marL="0" algn="ctr" rtl="0" eaLnBrk="1" latinLnBrk="0" hangingPunct="1"/>
                      <a:endParaRPr kumimoji="0" lang="en-US" sz="1400" kern="1200" dirty="0">
                        <a:solidFill>
                          <a:schemeClr val="tx1"/>
                        </a:solidFill>
                        <a:latin typeface="+mn-lt"/>
                        <a:ea typeface="+mn-ea"/>
                        <a:cs typeface="Arial" pitchFamily="34" charset="0"/>
                      </a:endParaRPr>
                    </a:p>
                    <a:p>
                      <a:pPr marL="0" algn="ctr" rtl="0" eaLnBrk="1" latinLnBrk="0" hangingPunct="1"/>
                      <a:r>
                        <a:rPr kumimoji="0" lang="en-US" sz="1400" kern="1200" dirty="0">
                          <a:solidFill>
                            <a:schemeClr val="tx1"/>
                          </a:solidFill>
                          <a:latin typeface="+mn-lt"/>
                          <a:ea typeface="+mn-ea"/>
                          <a:cs typeface="Arial" pitchFamily="34" charset="0"/>
                        </a:rPr>
                        <a:t>274.09</a:t>
                      </a:r>
                    </a:p>
                    <a:p>
                      <a:pPr marL="0" algn="ctr" rtl="0" eaLnBrk="1" latinLnBrk="0" hangingPunct="1"/>
                      <a:endParaRPr kumimoji="0" lang="en-US" sz="1400" kern="1200" dirty="0">
                        <a:solidFill>
                          <a:schemeClr val="tx1"/>
                        </a:solidFill>
                        <a:latin typeface="+mn-lt"/>
                        <a:ea typeface="+mn-ea"/>
                        <a:cs typeface="Arial" pitchFamily="34" charset="0"/>
                      </a:endParaRPr>
                    </a:p>
                    <a:p>
                      <a:pPr marL="0" algn="ctr" rtl="0" eaLnBrk="1" latinLnBrk="0" hangingPunct="1"/>
                      <a:r>
                        <a:rPr kumimoji="0" lang="en-US" sz="1400" kern="1200" dirty="0">
                          <a:solidFill>
                            <a:schemeClr val="tx1"/>
                          </a:solidFill>
                          <a:latin typeface="+mn-lt"/>
                          <a:ea typeface="+mn-ea"/>
                          <a:cs typeface="Arial" pitchFamily="34" charset="0"/>
                        </a:rPr>
                        <a:t>223.04</a:t>
                      </a:r>
                    </a:p>
                    <a:p>
                      <a:pPr marL="0" algn="ctr" rtl="0" eaLnBrk="1" latinLnBrk="0" hangingPunct="1"/>
                      <a:endParaRPr kumimoji="0" lang="en-US" sz="1400" kern="1200" dirty="0">
                        <a:solidFill>
                          <a:schemeClr val="tx1"/>
                        </a:solidFill>
                        <a:latin typeface="+mn-lt"/>
                        <a:ea typeface="+mn-ea"/>
                        <a:cs typeface="Arial" pitchFamily="34" charset="0"/>
                      </a:endParaRPr>
                    </a:p>
                    <a:p>
                      <a:pPr marL="0" algn="ctr" rtl="0" eaLnBrk="1" latinLnBrk="0" hangingPunct="1"/>
                      <a:r>
                        <a:rPr kumimoji="0" lang="en-US" sz="1400" kern="1200" dirty="0">
                          <a:solidFill>
                            <a:schemeClr val="tx1"/>
                          </a:solidFill>
                          <a:latin typeface="+mn-lt"/>
                          <a:ea typeface="+mn-ea"/>
                          <a:cs typeface="Arial" pitchFamily="34" charset="0"/>
                        </a:rPr>
                        <a:t>0.00</a:t>
                      </a:r>
                    </a:p>
                    <a:p>
                      <a:pPr marL="0" algn="ctr" rtl="0" eaLnBrk="1" latinLnBrk="0" hangingPunct="1"/>
                      <a:endParaRPr kumimoji="0" lang="en-US" sz="1400" kern="1200" dirty="0">
                        <a:solidFill>
                          <a:schemeClr val="tx1"/>
                        </a:solidFill>
                        <a:latin typeface="+mn-lt"/>
                        <a:ea typeface="+mn-ea"/>
                        <a:cs typeface="Arial" pitchFamily="34" charset="0"/>
                      </a:endParaRPr>
                    </a:p>
                    <a:p>
                      <a:pPr marL="0" algn="ctr" rtl="0" eaLnBrk="1" latinLnBrk="0" hangingPunct="1"/>
                      <a:endParaRPr kumimoji="0" lang="en-US" sz="1400" kern="1200" dirty="0">
                        <a:solidFill>
                          <a:schemeClr val="tx1"/>
                        </a:solidFill>
                        <a:latin typeface="+mn-lt"/>
                        <a:ea typeface="+mn-ea"/>
                        <a:cs typeface="Arial" pitchFamily="34" charset="0"/>
                      </a:endParaRPr>
                    </a:p>
                    <a:p>
                      <a:pPr marL="0" algn="ctr" rtl="0" eaLnBrk="1" latinLnBrk="0" hangingPunct="1"/>
                      <a:r>
                        <a:rPr kumimoji="0" lang="en-US" sz="1400" kern="1200" dirty="0">
                          <a:solidFill>
                            <a:schemeClr val="tx1"/>
                          </a:solidFill>
                          <a:latin typeface="+mn-lt"/>
                          <a:ea typeface="+mn-ea"/>
                          <a:cs typeface="Arial" pitchFamily="34" charset="0"/>
                        </a:rPr>
                        <a:t>13315.75</a:t>
                      </a:r>
                    </a:p>
                    <a:p>
                      <a:pPr marL="0" algn="ctr" rtl="0" eaLnBrk="1" latinLnBrk="0" hangingPunct="1"/>
                      <a:endParaRPr kumimoji="0" lang="en-US" sz="1400" kern="1200" dirty="0">
                        <a:solidFill>
                          <a:schemeClr val="tx1"/>
                        </a:solidFill>
                        <a:latin typeface="+mn-lt"/>
                        <a:ea typeface="+mn-ea"/>
                        <a:cs typeface="Arial" pitchFamily="34" charset="0"/>
                      </a:endParaRPr>
                    </a:p>
                    <a:p>
                      <a:pPr marL="0" algn="ctr" rtl="0" eaLnBrk="1" latinLnBrk="0" hangingPunct="1"/>
                      <a:r>
                        <a:rPr kumimoji="0" lang="en-US" sz="1400" kern="1200" dirty="0">
                          <a:solidFill>
                            <a:schemeClr val="tx1"/>
                          </a:solidFill>
                          <a:latin typeface="+mn-lt"/>
                          <a:ea typeface="+mn-ea"/>
                          <a:cs typeface="Arial" pitchFamily="34" charset="0"/>
                        </a:rPr>
                        <a:t>10764230</a:t>
                      </a:r>
                    </a:p>
                    <a:p>
                      <a:pPr marL="0" algn="ctr" rtl="0" eaLnBrk="1" latinLnBrk="0" hangingPunct="1"/>
                      <a:endParaRPr kumimoji="0" lang="en-US" sz="1400" kern="1200" dirty="0">
                        <a:solidFill>
                          <a:schemeClr val="tx1"/>
                        </a:solidFill>
                        <a:latin typeface="+mn-lt"/>
                        <a:ea typeface="+mn-ea"/>
                        <a:cs typeface="Arial" pitchFamily="34" charset="0"/>
                      </a:endParaRPr>
                    </a:p>
                    <a:p>
                      <a:pPr marL="0" algn="ctr" rtl="0" eaLnBrk="1" latinLnBrk="0" hangingPunct="1"/>
                      <a:r>
                        <a:rPr kumimoji="0" lang="en-US" sz="1400" kern="1200" dirty="0">
                          <a:solidFill>
                            <a:schemeClr val="tx1"/>
                          </a:solidFill>
                          <a:latin typeface="+mn-lt"/>
                          <a:ea typeface="+mn-ea"/>
                          <a:cs typeface="Arial" pitchFamily="34" charset="0"/>
                        </a:rPr>
                        <a:t>2.07</a:t>
                      </a:r>
                    </a:p>
                  </a:txBody>
                  <a:tcPr>
                    <a:solidFill>
                      <a:schemeClr val="accent4"/>
                    </a:solidFill>
                  </a:tcPr>
                </a:tc>
                <a:tc>
                  <a:txBody>
                    <a:bodyPr/>
                    <a:lstStyle/>
                    <a:p>
                      <a:pPr marL="0" algn="ctr" rtl="0" eaLnBrk="1" latinLnBrk="0" hangingPunct="1"/>
                      <a:endParaRPr kumimoji="0" lang="en-IN" sz="1400" kern="1200" dirty="0">
                        <a:solidFill>
                          <a:schemeClr val="tx1"/>
                        </a:solidFill>
                        <a:latin typeface="+mn-lt"/>
                        <a:ea typeface="+mn-ea"/>
                        <a:cs typeface="Arial" pitchFamily="34" charset="0"/>
                      </a:endParaRPr>
                    </a:p>
                    <a:p>
                      <a:pPr marL="0" algn="ctr" rtl="0" eaLnBrk="1" latinLnBrk="0" hangingPunct="1"/>
                      <a:r>
                        <a:rPr kumimoji="0" lang="en-IN" sz="1400" kern="1200" dirty="0">
                          <a:solidFill>
                            <a:schemeClr val="tx1"/>
                          </a:solidFill>
                          <a:latin typeface="+mn-lt"/>
                          <a:ea typeface="+mn-ea"/>
                          <a:cs typeface="Arial" pitchFamily="34" charset="0"/>
                        </a:rPr>
                        <a:t>161.96</a:t>
                      </a:r>
                    </a:p>
                    <a:p>
                      <a:pPr marL="0" algn="ctr" rtl="0" eaLnBrk="1" latinLnBrk="0" hangingPunct="1"/>
                      <a:endParaRPr kumimoji="0" lang="en-IN" sz="1400" kern="1200" dirty="0">
                        <a:solidFill>
                          <a:schemeClr val="tx1"/>
                        </a:solidFill>
                        <a:latin typeface="+mn-lt"/>
                        <a:ea typeface="+mn-ea"/>
                        <a:cs typeface="Arial" pitchFamily="34" charset="0"/>
                      </a:endParaRPr>
                    </a:p>
                    <a:p>
                      <a:pPr marL="0" algn="ctr" rtl="0" eaLnBrk="1" latinLnBrk="0" hangingPunct="1"/>
                      <a:r>
                        <a:rPr kumimoji="0" lang="en-IN" sz="1400" kern="1200" dirty="0">
                          <a:solidFill>
                            <a:schemeClr val="tx1"/>
                          </a:solidFill>
                          <a:latin typeface="+mn-lt"/>
                          <a:ea typeface="+mn-ea"/>
                          <a:cs typeface="Arial" pitchFamily="34" charset="0"/>
                        </a:rPr>
                        <a:t>(56.41)</a:t>
                      </a:r>
                    </a:p>
                    <a:p>
                      <a:pPr marL="0" algn="ctr" rtl="0" eaLnBrk="1" latinLnBrk="0" hangingPunct="1"/>
                      <a:endParaRPr kumimoji="0" lang="en-IN" sz="1400" kern="1200" dirty="0">
                        <a:solidFill>
                          <a:schemeClr val="tx1"/>
                        </a:solidFill>
                        <a:latin typeface="+mn-lt"/>
                        <a:ea typeface="+mn-ea"/>
                        <a:cs typeface="Arial" pitchFamily="34" charset="0"/>
                      </a:endParaRPr>
                    </a:p>
                    <a:p>
                      <a:pPr marL="0" algn="ctr" rtl="0" eaLnBrk="1" latinLnBrk="0" hangingPunct="1"/>
                      <a:r>
                        <a:rPr kumimoji="0" lang="en-IN" sz="1400" kern="1200" dirty="0">
                          <a:solidFill>
                            <a:schemeClr val="tx1"/>
                          </a:solidFill>
                          <a:latin typeface="+mn-lt"/>
                          <a:ea typeface="+mn-ea"/>
                          <a:cs typeface="Arial" pitchFamily="34" charset="0"/>
                        </a:rPr>
                        <a:t>(55.11)</a:t>
                      </a:r>
                    </a:p>
                    <a:p>
                      <a:pPr marL="0" algn="ctr" rtl="0" eaLnBrk="1" latinLnBrk="0" hangingPunct="1"/>
                      <a:endParaRPr kumimoji="0" lang="en-IN" sz="1400" kern="1200" dirty="0">
                        <a:solidFill>
                          <a:schemeClr val="tx1"/>
                        </a:solidFill>
                        <a:latin typeface="+mn-lt"/>
                        <a:ea typeface="+mn-ea"/>
                        <a:cs typeface="Arial" pitchFamily="34" charset="0"/>
                      </a:endParaRPr>
                    </a:p>
                    <a:p>
                      <a:pPr marL="0" algn="ctr" rtl="0" eaLnBrk="1" latinLnBrk="0" hangingPunct="1"/>
                      <a:r>
                        <a:rPr kumimoji="0" lang="en-IN" sz="1400" kern="1200" dirty="0">
                          <a:solidFill>
                            <a:schemeClr val="tx1"/>
                          </a:solidFill>
                          <a:latin typeface="+mn-lt"/>
                          <a:ea typeface="+mn-ea"/>
                          <a:cs typeface="Arial" pitchFamily="34" charset="0"/>
                        </a:rPr>
                        <a:t>0.00</a:t>
                      </a:r>
                    </a:p>
                    <a:p>
                      <a:pPr marL="0" algn="ctr" rtl="0" eaLnBrk="1" latinLnBrk="0" hangingPunct="1"/>
                      <a:endParaRPr kumimoji="0" lang="en-IN" sz="1400" kern="1200" dirty="0">
                        <a:solidFill>
                          <a:schemeClr val="tx1"/>
                        </a:solidFill>
                        <a:latin typeface="+mn-lt"/>
                        <a:ea typeface="+mn-ea"/>
                        <a:cs typeface="Arial" pitchFamily="34" charset="0"/>
                      </a:endParaRPr>
                    </a:p>
                    <a:p>
                      <a:pPr marL="0" algn="ctr" rtl="0" eaLnBrk="1" latinLnBrk="0" hangingPunct="1"/>
                      <a:endParaRPr kumimoji="0" lang="en-IN" sz="1400" kern="1200" dirty="0">
                        <a:solidFill>
                          <a:schemeClr val="tx1"/>
                        </a:solidFill>
                        <a:latin typeface="+mn-lt"/>
                        <a:ea typeface="+mn-ea"/>
                        <a:cs typeface="Arial" pitchFamily="34" charset="0"/>
                      </a:endParaRPr>
                    </a:p>
                    <a:p>
                      <a:pPr marL="0" algn="ctr" rtl="0" eaLnBrk="1" latinLnBrk="0" hangingPunct="1"/>
                      <a:r>
                        <a:rPr kumimoji="0" lang="en-IN" sz="1400" kern="1200" dirty="0">
                          <a:solidFill>
                            <a:schemeClr val="tx1"/>
                          </a:solidFill>
                          <a:latin typeface="+mn-lt"/>
                          <a:ea typeface="+mn-ea"/>
                          <a:cs typeface="Arial" pitchFamily="34" charset="0"/>
                        </a:rPr>
                        <a:t>13053.41</a:t>
                      </a:r>
                    </a:p>
                    <a:p>
                      <a:pPr marL="0" algn="ctr" rtl="0" eaLnBrk="1" latinLnBrk="0" hangingPunct="1"/>
                      <a:endParaRPr kumimoji="0" lang="en-IN" sz="1400" kern="1200" dirty="0">
                        <a:solidFill>
                          <a:schemeClr val="tx1"/>
                        </a:solidFill>
                        <a:latin typeface="+mn-lt"/>
                        <a:ea typeface="+mn-ea"/>
                        <a:cs typeface="Arial" pitchFamily="34" charset="0"/>
                      </a:endParaRPr>
                    </a:p>
                    <a:p>
                      <a:pPr marL="0" algn="ctr" rtl="0" eaLnBrk="1" latinLnBrk="0" hangingPunct="1"/>
                      <a:r>
                        <a:rPr kumimoji="0" lang="en-IN" sz="1400" kern="1200" dirty="0">
                          <a:solidFill>
                            <a:schemeClr val="tx1"/>
                          </a:solidFill>
                          <a:latin typeface="+mn-lt"/>
                          <a:ea typeface="+mn-ea"/>
                          <a:cs typeface="Arial" pitchFamily="34" charset="0"/>
                        </a:rPr>
                        <a:t>10764230</a:t>
                      </a:r>
                    </a:p>
                    <a:p>
                      <a:pPr marL="0" algn="ctr" rtl="0" eaLnBrk="1" latinLnBrk="0" hangingPunct="1"/>
                      <a:endParaRPr kumimoji="0" lang="en-IN" sz="1400" kern="1200" dirty="0">
                        <a:solidFill>
                          <a:schemeClr val="tx1"/>
                        </a:solidFill>
                        <a:latin typeface="+mn-lt"/>
                        <a:ea typeface="+mn-ea"/>
                        <a:cs typeface="Arial" pitchFamily="34" charset="0"/>
                      </a:endParaRPr>
                    </a:p>
                    <a:p>
                      <a:pPr marL="0" algn="ctr" rtl="0" eaLnBrk="1" latinLnBrk="0" hangingPunct="1"/>
                      <a:r>
                        <a:rPr kumimoji="0" lang="en-IN" sz="1400" kern="1200" dirty="0">
                          <a:solidFill>
                            <a:schemeClr val="tx1"/>
                          </a:solidFill>
                          <a:latin typeface="+mn-lt"/>
                          <a:ea typeface="+mn-ea"/>
                          <a:cs typeface="Arial" pitchFamily="34" charset="0"/>
                        </a:rPr>
                        <a:t>(0.51)</a:t>
                      </a:r>
                    </a:p>
                    <a:p>
                      <a:pPr marL="0" algn="ctr" rtl="0" eaLnBrk="1" latinLnBrk="0" hangingPunct="1"/>
                      <a:endParaRPr kumimoji="0" lang="en-IN" sz="1400" kern="1200" dirty="0">
                        <a:solidFill>
                          <a:schemeClr val="tx1"/>
                        </a:solidFill>
                        <a:latin typeface="+mn-lt"/>
                        <a:ea typeface="+mn-ea"/>
                        <a:cs typeface="Arial" pitchFamily="34" charset="0"/>
                      </a:endParaRPr>
                    </a:p>
                  </a:txBody>
                  <a:tcPr>
                    <a:solidFill>
                      <a:schemeClr val="bg2"/>
                    </a:solidFill>
                  </a:tcPr>
                </a:tc>
                <a:tc>
                  <a:txBody>
                    <a:bodyPr/>
                    <a:lstStyle/>
                    <a:p>
                      <a:pPr marL="0" algn="ctr" rtl="0" eaLnBrk="1" latinLnBrk="0" hangingPunct="1"/>
                      <a:endParaRPr kumimoji="0" lang="en-US" sz="1400" kern="1200" dirty="0">
                        <a:solidFill>
                          <a:schemeClr val="tx1"/>
                        </a:solidFill>
                        <a:latin typeface="+mn-lt"/>
                        <a:ea typeface="+mn-ea"/>
                        <a:cs typeface="Arial" pitchFamily="34" charset="0"/>
                      </a:endParaRPr>
                    </a:p>
                    <a:p>
                      <a:pPr marL="0" algn="ctr" rtl="0" eaLnBrk="1" latinLnBrk="0" hangingPunct="1"/>
                      <a:r>
                        <a:rPr kumimoji="0" lang="en-IN" sz="1400" kern="1200" dirty="0">
                          <a:solidFill>
                            <a:schemeClr val="tx1"/>
                          </a:solidFill>
                          <a:latin typeface="+mn-lt"/>
                          <a:ea typeface="+mn-ea"/>
                          <a:cs typeface="Arial" pitchFamily="34" charset="0"/>
                        </a:rPr>
                        <a:t>647.58</a:t>
                      </a:r>
                    </a:p>
                    <a:p>
                      <a:pPr marL="0" algn="ctr" rtl="0" eaLnBrk="1" latinLnBrk="0" hangingPunct="1"/>
                      <a:endParaRPr kumimoji="0" lang="en-IN" sz="1400" kern="1200" dirty="0">
                        <a:solidFill>
                          <a:schemeClr val="tx1"/>
                        </a:solidFill>
                        <a:latin typeface="+mn-lt"/>
                        <a:ea typeface="+mn-ea"/>
                        <a:cs typeface="Arial" pitchFamily="34" charset="0"/>
                      </a:endParaRPr>
                    </a:p>
                    <a:p>
                      <a:pPr marL="0" algn="ctr" rtl="0" eaLnBrk="1" latinLnBrk="0" hangingPunct="1"/>
                      <a:r>
                        <a:rPr kumimoji="0" lang="en-IN" sz="1400" kern="1200" dirty="0">
                          <a:solidFill>
                            <a:schemeClr val="tx1"/>
                          </a:solidFill>
                          <a:latin typeface="+mn-lt"/>
                          <a:ea typeface="+mn-ea"/>
                          <a:cs typeface="Arial" pitchFamily="34" charset="0"/>
                        </a:rPr>
                        <a:t>(35.00)</a:t>
                      </a:r>
                    </a:p>
                    <a:p>
                      <a:pPr marL="0" algn="ctr" rtl="0" eaLnBrk="1" latinLnBrk="0" hangingPunct="1"/>
                      <a:endParaRPr kumimoji="0" lang="en-IN" sz="1400" kern="1200" dirty="0">
                        <a:solidFill>
                          <a:schemeClr val="tx1"/>
                        </a:solidFill>
                        <a:latin typeface="+mn-lt"/>
                        <a:ea typeface="+mn-ea"/>
                        <a:cs typeface="Arial" pitchFamily="34" charset="0"/>
                      </a:endParaRPr>
                    </a:p>
                    <a:p>
                      <a:pPr marL="0" algn="ctr" rtl="0" eaLnBrk="1" latinLnBrk="0" hangingPunct="1"/>
                      <a:r>
                        <a:rPr kumimoji="0" lang="en-IN" sz="1400" kern="1200" dirty="0">
                          <a:solidFill>
                            <a:schemeClr val="tx1"/>
                          </a:solidFill>
                          <a:latin typeface="+mn-lt"/>
                          <a:ea typeface="+mn-ea"/>
                          <a:cs typeface="Arial" pitchFamily="34" charset="0"/>
                        </a:rPr>
                        <a:t>(28.50)</a:t>
                      </a:r>
                    </a:p>
                    <a:p>
                      <a:pPr marL="0" algn="ctr" rtl="0" eaLnBrk="1" latinLnBrk="0" hangingPunct="1"/>
                      <a:endParaRPr kumimoji="0" lang="en-IN" sz="1400" kern="1200" dirty="0">
                        <a:solidFill>
                          <a:schemeClr val="tx1"/>
                        </a:solidFill>
                        <a:latin typeface="+mn-lt"/>
                        <a:ea typeface="+mn-ea"/>
                        <a:cs typeface="Arial" pitchFamily="34" charset="0"/>
                      </a:endParaRPr>
                    </a:p>
                    <a:p>
                      <a:pPr marL="0" algn="ctr" rtl="0" eaLnBrk="1" latinLnBrk="0" hangingPunct="1"/>
                      <a:r>
                        <a:rPr kumimoji="0" lang="en-IN" sz="1400" kern="1200" dirty="0">
                          <a:solidFill>
                            <a:schemeClr val="tx1"/>
                          </a:solidFill>
                          <a:latin typeface="+mn-lt"/>
                          <a:ea typeface="+mn-ea"/>
                          <a:cs typeface="Arial" pitchFamily="34" charset="0"/>
                        </a:rPr>
                        <a:t>0.00</a:t>
                      </a:r>
                    </a:p>
                    <a:p>
                      <a:pPr marL="0" algn="ctr" rtl="0" eaLnBrk="1" latinLnBrk="0" hangingPunct="1"/>
                      <a:endParaRPr kumimoji="0" lang="en-IN" sz="1400" kern="1200" dirty="0">
                        <a:solidFill>
                          <a:schemeClr val="tx1"/>
                        </a:solidFill>
                        <a:latin typeface="+mn-lt"/>
                        <a:ea typeface="+mn-ea"/>
                        <a:cs typeface="Arial" pitchFamily="34" charset="0"/>
                      </a:endParaRPr>
                    </a:p>
                    <a:p>
                      <a:pPr marL="0" algn="ctr" rtl="0" eaLnBrk="1" latinLnBrk="0" hangingPunct="1"/>
                      <a:endParaRPr kumimoji="0" lang="en-IN" sz="1400" kern="1200" dirty="0">
                        <a:solidFill>
                          <a:schemeClr val="tx1"/>
                        </a:solidFill>
                        <a:latin typeface="+mn-lt"/>
                        <a:ea typeface="+mn-ea"/>
                        <a:cs typeface="Arial" pitchFamily="34" charset="0"/>
                      </a:endParaRPr>
                    </a:p>
                    <a:p>
                      <a:pPr marL="0" algn="ctr" rtl="0" eaLnBrk="1" latinLnBrk="0" hangingPunct="1"/>
                      <a:r>
                        <a:rPr kumimoji="0" lang="en-IN" sz="1400" kern="1200" dirty="0">
                          <a:solidFill>
                            <a:schemeClr val="tx1"/>
                          </a:solidFill>
                          <a:latin typeface="+mn-lt"/>
                          <a:ea typeface="+mn-ea"/>
                          <a:cs typeface="Arial" pitchFamily="34" charset="0"/>
                        </a:rPr>
                        <a:t>12105.92</a:t>
                      </a:r>
                    </a:p>
                    <a:p>
                      <a:pPr marL="0" algn="ctr" rtl="0" eaLnBrk="1" latinLnBrk="0" hangingPunct="1"/>
                      <a:endParaRPr kumimoji="0" lang="en-IN" sz="1400" kern="1200" dirty="0">
                        <a:solidFill>
                          <a:schemeClr val="tx1"/>
                        </a:solidFill>
                        <a:latin typeface="+mn-lt"/>
                        <a:ea typeface="+mn-ea"/>
                        <a:cs typeface="Arial" pitchFamily="34" charset="0"/>
                      </a:endParaRPr>
                    </a:p>
                    <a:p>
                      <a:pPr marL="0" algn="ctr" rtl="0" eaLnBrk="1" latinLnBrk="0" hangingPunct="1"/>
                      <a:r>
                        <a:rPr kumimoji="0" lang="en-IN" sz="1400" kern="1200" dirty="0">
                          <a:solidFill>
                            <a:schemeClr val="tx1"/>
                          </a:solidFill>
                          <a:latin typeface="+mn-lt"/>
                          <a:ea typeface="+mn-ea"/>
                          <a:cs typeface="Arial" pitchFamily="34" charset="0"/>
                        </a:rPr>
                        <a:t>10764230</a:t>
                      </a:r>
                    </a:p>
                    <a:p>
                      <a:pPr marL="0" algn="ctr" rtl="0" eaLnBrk="1" latinLnBrk="0" hangingPunct="1"/>
                      <a:endParaRPr kumimoji="0" lang="en-IN" sz="1400" kern="1200" dirty="0">
                        <a:solidFill>
                          <a:schemeClr val="tx1"/>
                        </a:solidFill>
                        <a:latin typeface="+mn-lt"/>
                        <a:ea typeface="+mn-ea"/>
                        <a:cs typeface="Arial" pitchFamily="34" charset="0"/>
                      </a:endParaRPr>
                    </a:p>
                    <a:p>
                      <a:pPr marL="0" algn="ctr" rtl="0" eaLnBrk="1" latinLnBrk="0" hangingPunct="1"/>
                      <a:r>
                        <a:rPr kumimoji="0" lang="en-IN" sz="1400" kern="1200" dirty="0">
                          <a:solidFill>
                            <a:schemeClr val="tx1"/>
                          </a:solidFill>
                          <a:latin typeface="+mn-lt"/>
                          <a:ea typeface="+mn-ea"/>
                          <a:cs typeface="Arial" pitchFamily="34" charset="0"/>
                        </a:rPr>
                        <a:t>(0.26)</a:t>
                      </a:r>
                    </a:p>
                  </a:txBody>
                  <a:tcPr>
                    <a:solidFill>
                      <a:schemeClr val="bg2"/>
                    </a:solidFill>
                  </a:tcPr>
                </a:tc>
                <a:extLst>
                  <a:ext uri="{0D108BD9-81ED-4DB2-BD59-A6C34878D82A}">
                    <a16:rowId xmlns:a16="http://schemas.microsoft.com/office/drawing/2014/main" val="10001"/>
                  </a:ext>
                </a:extLst>
              </a:tr>
            </a:tbl>
          </a:graphicData>
        </a:graphic>
      </p:graphicFrame>
      <p:sp>
        <p:nvSpPr>
          <p:cNvPr id="4" name="Slide Number Placeholder 3"/>
          <p:cNvSpPr>
            <a:spLocks noGrp="1"/>
          </p:cNvSpPr>
          <p:nvPr>
            <p:ph type="sldNum" sz="quarter" idx="12"/>
          </p:nvPr>
        </p:nvSpPr>
        <p:spPr/>
        <p:txBody>
          <a:bodyPr/>
          <a:lstStyle/>
          <a:p>
            <a:fld id="{4285AE73-0E03-409D-A6E9-9FF65278A506}" type="slidenum">
              <a:rPr lang="en-IN" smtClean="0"/>
              <a:pPr/>
              <a:t>11</a:t>
            </a:fld>
            <a:endParaRPr lang="en-IN"/>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704088"/>
            <a:ext cx="8219256" cy="564672"/>
          </a:xfrm>
        </p:spPr>
        <p:txBody>
          <a:bodyPr>
            <a:normAutofit fontScale="90000"/>
          </a:bodyPr>
          <a:lstStyle/>
          <a:p>
            <a:pPr algn="ctr"/>
            <a:r>
              <a:rPr lang="en-IN" b="1" u="sng" dirty="0">
                <a:latin typeface="Algerian" pitchFamily="82" charset="0"/>
              </a:rPr>
              <a:t>Independent Directors</a:t>
            </a:r>
          </a:p>
        </p:txBody>
      </p:sp>
      <p:pic>
        <p:nvPicPr>
          <p:cNvPr id="6" name="Content Placeholder 5" descr="meeting pic.jpg"/>
          <p:cNvPicPr>
            <a:picLocks noGrp="1" noChangeAspect="1"/>
          </p:cNvPicPr>
          <p:nvPr>
            <p:ph idx="1"/>
          </p:nvPr>
        </p:nvPicPr>
        <p:blipFill>
          <a:blip r:embed="rId2" cstate="print"/>
          <a:stretch>
            <a:fillRect/>
          </a:stretch>
        </p:blipFill>
        <p:spPr>
          <a:xfrm>
            <a:off x="899592" y="1196752"/>
            <a:ext cx="7128792" cy="5346594"/>
          </a:xfrm>
        </p:spPr>
      </p:pic>
      <p:sp>
        <p:nvSpPr>
          <p:cNvPr id="3" name="Slide Number Placeholder 2"/>
          <p:cNvSpPr>
            <a:spLocks noGrp="1"/>
          </p:cNvSpPr>
          <p:nvPr>
            <p:ph type="sldNum" sz="quarter" idx="12"/>
          </p:nvPr>
        </p:nvSpPr>
        <p:spPr/>
        <p:txBody>
          <a:bodyPr/>
          <a:lstStyle/>
          <a:p>
            <a:fld id="{4285AE73-0E03-409D-A6E9-9FF65278A506}" type="slidenum">
              <a:rPr lang="en-IN" smtClean="0"/>
              <a:pPr/>
              <a:t>12</a:t>
            </a:fld>
            <a:endParaRPr lang="en-IN"/>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8219256" cy="576064"/>
          </a:xfrm>
        </p:spPr>
        <p:txBody>
          <a:bodyPr>
            <a:noAutofit/>
          </a:bodyPr>
          <a:lstStyle/>
          <a:p>
            <a:br>
              <a:rPr lang="en-IN" sz="2600" u="sng" dirty="0"/>
            </a:br>
            <a:br>
              <a:rPr lang="en-IN" sz="2600" u="sng" dirty="0"/>
            </a:br>
            <a:br>
              <a:rPr lang="en-IN" sz="2600" u="sng" dirty="0"/>
            </a:br>
            <a:br>
              <a:rPr lang="en-IN" sz="2600" u="sng" dirty="0"/>
            </a:br>
            <a:br>
              <a:rPr lang="en-IN" sz="2600" b="1" u="sng" dirty="0"/>
            </a:br>
            <a:r>
              <a:rPr lang="en-IN" sz="2600" b="1" u="sng" dirty="0"/>
              <a:t>Who are Independent Directors ?</a:t>
            </a:r>
          </a:p>
        </p:txBody>
      </p:sp>
      <p:sp>
        <p:nvSpPr>
          <p:cNvPr id="3" name="Content Placeholder 2"/>
          <p:cNvSpPr>
            <a:spLocks noGrp="1"/>
          </p:cNvSpPr>
          <p:nvPr>
            <p:ph idx="1"/>
          </p:nvPr>
        </p:nvSpPr>
        <p:spPr>
          <a:xfrm>
            <a:off x="611560" y="1196752"/>
            <a:ext cx="8219256" cy="5328592"/>
          </a:xfrm>
        </p:spPr>
        <p:style>
          <a:lnRef idx="0">
            <a:schemeClr val="accent2"/>
          </a:lnRef>
          <a:fillRef idx="3">
            <a:schemeClr val="accent2"/>
          </a:fillRef>
          <a:effectRef idx="3">
            <a:schemeClr val="accent2"/>
          </a:effectRef>
          <a:fontRef idx="minor">
            <a:schemeClr val="lt1"/>
          </a:fontRef>
        </p:style>
        <p:txBody>
          <a:bodyPr>
            <a:normAutofit fontScale="25000" lnSpcReduction="20000"/>
          </a:bodyPr>
          <a:lstStyle/>
          <a:p>
            <a:pPr algn="just">
              <a:lnSpc>
                <a:spcPct val="120000"/>
              </a:lnSpc>
              <a:buNone/>
            </a:pPr>
            <a:r>
              <a:rPr lang="en-IN" dirty="0"/>
              <a:t>	</a:t>
            </a:r>
            <a:r>
              <a:rPr lang="en-IN" sz="6400" dirty="0">
                <a:solidFill>
                  <a:schemeClr val="tx1"/>
                </a:solidFill>
              </a:rPr>
              <a:t>As per Regulation 16(1)(b) of the SEBI (Listing Obligations and Disclosure Requirements) Regulations, 2015, an ‘Independent Director’ shall mean a non-executive director, other than a nominee director of the listed entity who-  </a:t>
            </a:r>
          </a:p>
          <a:p>
            <a:pPr marL="682625" indent="-450850" algn="just">
              <a:lnSpc>
                <a:spcPct val="120000"/>
              </a:lnSpc>
              <a:buNone/>
            </a:pPr>
            <a:r>
              <a:rPr lang="en-IN" sz="6400" dirty="0">
                <a:solidFill>
                  <a:schemeClr val="tx1"/>
                </a:solidFill>
              </a:rPr>
              <a:t>(</a:t>
            </a:r>
            <a:r>
              <a:rPr lang="en-IN" sz="6400" dirty="0" err="1">
                <a:solidFill>
                  <a:schemeClr val="tx1"/>
                </a:solidFill>
              </a:rPr>
              <a:t>i</a:t>
            </a:r>
            <a:r>
              <a:rPr lang="en-IN" sz="6400" dirty="0">
                <a:solidFill>
                  <a:schemeClr val="tx1"/>
                </a:solidFill>
              </a:rPr>
              <a:t>)    in the opinion of the Board, is a person of integrity and possesses relevant expertise and experience.</a:t>
            </a:r>
          </a:p>
          <a:p>
            <a:pPr marL="682625" indent="-450850" algn="just">
              <a:lnSpc>
                <a:spcPct val="120000"/>
              </a:lnSpc>
              <a:buNone/>
            </a:pPr>
            <a:r>
              <a:rPr lang="en-IN" sz="6400" dirty="0">
                <a:solidFill>
                  <a:schemeClr val="tx1"/>
                </a:solidFill>
              </a:rPr>
              <a:t>(ii)   is or was not a promoter of the listed entity or its holding, subsidiary or associate Company; or member of the promoter group of the listed entity.</a:t>
            </a:r>
          </a:p>
          <a:p>
            <a:pPr marL="682625" indent="-450850" algn="just">
              <a:lnSpc>
                <a:spcPct val="120000"/>
              </a:lnSpc>
              <a:buNone/>
            </a:pPr>
            <a:r>
              <a:rPr lang="en-IN" sz="6400" dirty="0">
                <a:solidFill>
                  <a:schemeClr val="tx1"/>
                </a:solidFill>
              </a:rPr>
              <a:t>(iii)   is not related to promoters or directors in the listed entity, its holding, subsidiary or associate Company.</a:t>
            </a:r>
          </a:p>
          <a:p>
            <a:pPr marL="682625" indent="-450850" algn="just">
              <a:lnSpc>
                <a:spcPct val="120000"/>
              </a:lnSpc>
              <a:buNone/>
            </a:pPr>
            <a:r>
              <a:rPr lang="en-IN" sz="6400" dirty="0">
                <a:solidFill>
                  <a:schemeClr val="tx1"/>
                </a:solidFill>
              </a:rPr>
              <a:t>(iv) apart from receiving director’s remuneration, has or had no material pecuniary relationships with the listed entity, its holding, subsidiary or associate Company, or their promoters, or directors, during the three immediately preceding financial years or during the current financial year.</a:t>
            </a:r>
          </a:p>
          <a:p>
            <a:pPr marL="231775" indent="0" algn="just">
              <a:lnSpc>
                <a:spcPct val="120000"/>
              </a:lnSpc>
              <a:buNone/>
            </a:pPr>
            <a:r>
              <a:rPr lang="en-IN" sz="6400" dirty="0">
                <a:solidFill>
                  <a:schemeClr val="tx1"/>
                </a:solidFill>
              </a:rPr>
              <a:t> (v)   none of whose relatives -  </a:t>
            </a:r>
          </a:p>
          <a:p>
            <a:pPr marL="231775" indent="0" algn="just">
              <a:lnSpc>
                <a:spcPct val="120000"/>
              </a:lnSpc>
              <a:buNone/>
            </a:pPr>
            <a:r>
              <a:rPr lang="en-IN" sz="6400" dirty="0">
                <a:solidFill>
                  <a:schemeClr val="tx1"/>
                </a:solidFill>
              </a:rPr>
              <a:t>         (a) holding securities of or interest in the listed entity, its holding, subsidiary or 	associate Company, during the three immediately preceding financial years or 	during the current financial year of face value in excess of fifty lakh rupees or two 	percent of the paid-up capital of the listed entity, its holding, subsidiary or  	associate company, respectively, or such higher sum as may be specified;</a:t>
            </a:r>
          </a:p>
          <a:p>
            <a:pPr marL="682625" indent="-682625" algn="just">
              <a:lnSpc>
                <a:spcPct val="120000"/>
              </a:lnSpc>
              <a:buNone/>
            </a:pPr>
            <a:r>
              <a:rPr lang="en-IN" sz="6400" dirty="0">
                <a:solidFill>
                  <a:schemeClr val="tx1"/>
                </a:solidFill>
              </a:rPr>
              <a:t>	</a:t>
            </a:r>
          </a:p>
        </p:txBody>
      </p:sp>
      <p:sp>
        <p:nvSpPr>
          <p:cNvPr id="4" name="Slide Number Placeholder 3"/>
          <p:cNvSpPr>
            <a:spLocks noGrp="1"/>
          </p:cNvSpPr>
          <p:nvPr>
            <p:ph type="sldNum" sz="quarter" idx="12"/>
          </p:nvPr>
        </p:nvSpPr>
        <p:spPr/>
        <p:txBody>
          <a:bodyPr/>
          <a:lstStyle/>
          <a:p>
            <a:fld id="{4285AE73-0E03-409D-A6E9-9FF65278A506}" type="slidenum">
              <a:rPr lang="en-IN" smtClean="0"/>
              <a:pPr/>
              <a:t>13</a:t>
            </a:fld>
            <a:endParaRPr lang="en-IN"/>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8219256" cy="504056"/>
          </a:xfrm>
        </p:spPr>
        <p:txBody>
          <a:bodyPr>
            <a:normAutofit fontScale="90000"/>
          </a:bodyPr>
          <a:lstStyle/>
          <a:p>
            <a:br>
              <a:rPr lang="en-IN" dirty="0"/>
            </a:br>
            <a:br>
              <a:rPr lang="en-IN" dirty="0"/>
            </a:br>
            <a:br>
              <a:rPr lang="en-IN" dirty="0"/>
            </a:br>
            <a:br>
              <a:rPr lang="en-IN" dirty="0"/>
            </a:br>
            <a:br>
              <a:rPr lang="en-IN" sz="4400" dirty="0"/>
            </a:br>
            <a:r>
              <a:rPr lang="en-IN" sz="2900" b="1" u="sng" dirty="0"/>
              <a:t>Continued</a:t>
            </a:r>
            <a:r>
              <a:rPr lang="en-IN" sz="4000" b="1" u="sng" dirty="0"/>
              <a:t>...</a:t>
            </a:r>
          </a:p>
        </p:txBody>
      </p:sp>
      <p:sp>
        <p:nvSpPr>
          <p:cNvPr id="3" name="Content Placeholder 2"/>
          <p:cNvSpPr>
            <a:spLocks noGrp="1"/>
          </p:cNvSpPr>
          <p:nvPr>
            <p:ph idx="1"/>
          </p:nvPr>
        </p:nvSpPr>
        <p:spPr>
          <a:xfrm>
            <a:off x="529208" y="955750"/>
            <a:ext cx="8157592" cy="5400600"/>
          </a:xfrm>
        </p:spPr>
        <p:style>
          <a:lnRef idx="0">
            <a:schemeClr val="accent2"/>
          </a:lnRef>
          <a:fillRef idx="3">
            <a:schemeClr val="accent2"/>
          </a:fillRef>
          <a:effectRef idx="3">
            <a:schemeClr val="accent2"/>
          </a:effectRef>
          <a:fontRef idx="minor">
            <a:schemeClr val="lt1"/>
          </a:fontRef>
        </p:style>
        <p:txBody>
          <a:bodyPr>
            <a:normAutofit fontScale="77500" lnSpcReduction="20000"/>
          </a:bodyPr>
          <a:lstStyle/>
          <a:p>
            <a:pPr algn="just">
              <a:lnSpc>
                <a:spcPct val="120000"/>
              </a:lnSpc>
              <a:buNone/>
            </a:pPr>
            <a:r>
              <a:rPr lang="en-IN" sz="1600" dirty="0">
                <a:solidFill>
                  <a:schemeClr val="tx1"/>
                </a:solidFill>
              </a:rPr>
              <a:t>	 (b) is indebted to the listed entity, its holding, subsidiary or associate company or their promoters or directors, in excess of such amount as may be specified during the three immediately preceding financial years or during the current financial year; </a:t>
            </a:r>
          </a:p>
          <a:p>
            <a:pPr algn="just">
              <a:lnSpc>
                <a:spcPct val="120000"/>
              </a:lnSpc>
              <a:buNone/>
            </a:pPr>
            <a:r>
              <a:rPr lang="en-IN" sz="1600" dirty="0">
                <a:solidFill>
                  <a:schemeClr val="tx1"/>
                </a:solidFill>
              </a:rPr>
              <a:t>	 (c) has given a guarantee or provided any security in connection with the indebtedness of any third person to the listed entity, its holding, subsidiary or associate company or their promoters or directors, for such amount as may be specified during the three immediately preceding financial years or during the current financial year; or</a:t>
            </a:r>
          </a:p>
          <a:p>
            <a:pPr algn="just">
              <a:lnSpc>
                <a:spcPct val="120000"/>
              </a:lnSpc>
              <a:buNone/>
            </a:pPr>
            <a:r>
              <a:rPr lang="en-IN" sz="1600" dirty="0">
                <a:solidFill>
                  <a:schemeClr val="tx1"/>
                </a:solidFill>
              </a:rPr>
              <a:t>	 (d) has any other pecuniary transaction or relationship with the listed entity, its holding, subsidiary or associate company amounting to two percent or more of its gross turnover or total income;</a:t>
            </a:r>
          </a:p>
          <a:p>
            <a:pPr algn="just">
              <a:lnSpc>
                <a:spcPct val="120000"/>
              </a:lnSpc>
              <a:buNone/>
            </a:pPr>
            <a:r>
              <a:rPr lang="en-IN" sz="1600" dirty="0">
                <a:solidFill>
                  <a:schemeClr val="tx1"/>
                </a:solidFill>
              </a:rPr>
              <a:t>         Provided that the pecuniary relationship or transaction with the listed entity, its holding, subsidiary or associate company or their promoters or directors in relation to points (A) to (D) above shall not exceed two percent of its gross turnover or total income or fifty lakh rupees or such higher as may be specified from time to time, whichever is lower.               	</a:t>
            </a:r>
          </a:p>
          <a:p>
            <a:pPr algn="just">
              <a:lnSpc>
                <a:spcPct val="120000"/>
              </a:lnSpc>
              <a:buNone/>
            </a:pPr>
            <a:r>
              <a:rPr lang="en-IN" sz="1600" dirty="0">
                <a:solidFill>
                  <a:schemeClr val="tx1"/>
                </a:solidFill>
              </a:rPr>
              <a:t>(vi) holds neither himself/herself, nor whose relative(s)- </a:t>
            </a:r>
          </a:p>
          <a:p>
            <a:pPr marL="682625" indent="-341313" algn="just">
              <a:lnSpc>
                <a:spcPct val="120000"/>
              </a:lnSpc>
              <a:buNone/>
            </a:pPr>
            <a:r>
              <a:rPr lang="en-IN" sz="1600" dirty="0">
                <a:solidFill>
                  <a:schemeClr val="tx1"/>
                </a:solidFill>
              </a:rPr>
              <a:t>(a) holds or has held the position of a key managerial personnel or is or has been an employee of the listed entity or its holding, subsidiary or associate Company (or any promoter group Company) in any  of the three financial years immediately preceding the financial year in which he is proposed to be appointed .(in case of a relative, who is an employee other than key managerial personnel, the restriction under this clause shall not apply for his / her employment)</a:t>
            </a:r>
          </a:p>
          <a:p>
            <a:pPr marL="682625" indent="-341313" algn="just">
              <a:lnSpc>
                <a:spcPct val="120000"/>
              </a:lnSpc>
              <a:buNone/>
            </a:pPr>
            <a:r>
              <a:rPr lang="en-IN" sz="1600" dirty="0">
                <a:solidFill>
                  <a:schemeClr val="tx1"/>
                </a:solidFill>
              </a:rPr>
              <a:t>(b) is or has been an employee or proprietor or a partner, in any of the three financial years immediately preceding the financial year in which he is proposed to be appointed, of –</a:t>
            </a:r>
          </a:p>
          <a:p>
            <a:pPr marL="914400" lvl="1" indent="-285750" algn="just">
              <a:lnSpc>
                <a:spcPct val="120000"/>
              </a:lnSpc>
              <a:buNone/>
            </a:pPr>
            <a:r>
              <a:rPr lang="en-IN" sz="1600" dirty="0">
                <a:solidFill>
                  <a:schemeClr val="tx1"/>
                </a:solidFill>
              </a:rPr>
              <a:t>(1) a firm of auditors or company secretaries in practice or cost auditors of the listed entity or its holding, subsidiary or associate Company; or</a:t>
            </a:r>
          </a:p>
          <a:p>
            <a:pPr marL="914400" lvl="1" indent="-285750" algn="just">
              <a:lnSpc>
                <a:spcPct val="120000"/>
              </a:lnSpc>
              <a:buNone/>
            </a:pPr>
            <a:r>
              <a:rPr lang="en-IN" sz="1600" dirty="0">
                <a:solidFill>
                  <a:schemeClr val="tx1"/>
                </a:solidFill>
              </a:rPr>
              <a:t>(2) any legal or a consulting firm that has or had any transaction with the listed entity, its holding, subsidiary or associate company amounting to ten percent or more of the gross turnover of such firm.</a:t>
            </a:r>
          </a:p>
          <a:p>
            <a:pPr algn="just">
              <a:lnSpc>
                <a:spcPct val="120000"/>
              </a:lnSpc>
              <a:buNone/>
            </a:pPr>
            <a:r>
              <a:rPr lang="en-IN" sz="1900" dirty="0">
                <a:solidFill>
                  <a:schemeClr val="tx1"/>
                </a:solidFill>
              </a:rPr>
              <a:t>	</a:t>
            </a:r>
          </a:p>
        </p:txBody>
      </p:sp>
      <p:sp>
        <p:nvSpPr>
          <p:cNvPr id="4" name="Slide Number Placeholder 3"/>
          <p:cNvSpPr>
            <a:spLocks noGrp="1"/>
          </p:cNvSpPr>
          <p:nvPr>
            <p:ph type="sldNum" sz="quarter" idx="12"/>
          </p:nvPr>
        </p:nvSpPr>
        <p:spPr/>
        <p:txBody>
          <a:bodyPr/>
          <a:lstStyle/>
          <a:p>
            <a:fld id="{4285AE73-0E03-409D-A6E9-9FF65278A506}" type="slidenum">
              <a:rPr lang="en-IN" smtClean="0"/>
              <a:pPr/>
              <a:t>14</a:t>
            </a:fld>
            <a:endParaRPr lang="en-IN"/>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20688"/>
            <a:ext cx="8157592" cy="720080"/>
          </a:xfrm>
        </p:spPr>
        <p:txBody>
          <a:bodyPr>
            <a:normAutofit/>
          </a:bodyPr>
          <a:lstStyle/>
          <a:p>
            <a:r>
              <a:rPr lang="en-IN" sz="2600" b="1" u="sng" dirty="0"/>
              <a:t>Continued...</a:t>
            </a:r>
          </a:p>
        </p:txBody>
      </p:sp>
      <p:sp>
        <p:nvSpPr>
          <p:cNvPr id="3" name="Content Placeholder 2"/>
          <p:cNvSpPr>
            <a:spLocks noGrp="1"/>
          </p:cNvSpPr>
          <p:nvPr>
            <p:ph idx="1"/>
          </p:nvPr>
        </p:nvSpPr>
        <p:spPr>
          <a:xfrm>
            <a:off x="467544" y="1484784"/>
            <a:ext cx="8229600" cy="4389120"/>
          </a:xfrm>
        </p:spPr>
        <p:style>
          <a:lnRef idx="1">
            <a:schemeClr val="accent2"/>
          </a:lnRef>
          <a:fillRef idx="3">
            <a:schemeClr val="accent2"/>
          </a:fillRef>
          <a:effectRef idx="2">
            <a:schemeClr val="accent2"/>
          </a:effectRef>
          <a:fontRef idx="minor">
            <a:schemeClr val="lt1"/>
          </a:fontRef>
        </p:style>
        <p:txBody>
          <a:bodyPr>
            <a:normAutofit lnSpcReduction="10000"/>
          </a:bodyPr>
          <a:lstStyle/>
          <a:p>
            <a:pPr marL="804863" indent="-342900" algn="just">
              <a:lnSpc>
                <a:spcPct val="120000"/>
              </a:lnSpc>
              <a:buNone/>
            </a:pPr>
            <a:r>
              <a:rPr lang="en-IN" sz="1600" dirty="0">
                <a:solidFill>
                  <a:schemeClr val="tx1"/>
                </a:solidFill>
              </a:rPr>
              <a:t>(c) holds together with his relatives two percent or more of the total voting power of the listed entity; or</a:t>
            </a:r>
          </a:p>
          <a:p>
            <a:pPr marL="804863" indent="-342900" algn="just">
              <a:lnSpc>
                <a:spcPct val="120000"/>
              </a:lnSpc>
              <a:buNone/>
            </a:pPr>
            <a:r>
              <a:rPr lang="en-IN" sz="1600" dirty="0">
                <a:solidFill>
                  <a:schemeClr val="tx1"/>
                </a:solidFill>
              </a:rPr>
              <a:t>(d) is a chief executive or director, by whatever name called, of any non-profit   organisation that receives twenty –five percent or more of its receipts or corpus from the listed entity, any of its promoters, directors or its holding, subsidiary or associate company or that holds two percent or more of the total voting power of the listed entity.</a:t>
            </a:r>
          </a:p>
          <a:p>
            <a:pPr marL="804863" indent="-342900" algn="just">
              <a:lnSpc>
                <a:spcPct val="120000"/>
              </a:lnSpc>
              <a:buNone/>
            </a:pPr>
            <a:r>
              <a:rPr lang="en-IN" sz="1600" dirty="0">
                <a:solidFill>
                  <a:schemeClr val="tx1"/>
                </a:solidFill>
              </a:rPr>
              <a:t>(e) is a material supplier, service provider  or customer or a </a:t>
            </a:r>
            <a:r>
              <a:rPr lang="en-IN" sz="1600" dirty="0" err="1">
                <a:solidFill>
                  <a:schemeClr val="tx1"/>
                </a:solidFill>
              </a:rPr>
              <a:t>lessor</a:t>
            </a:r>
            <a:r>
              <a:rPr lang="en-IN" sz="1600" dirty="0">
                <a:solidFill>
                  <a:schemeClr val="tx1"/>
                </a:solidFill>
              </a:rPr>
              <a:t> or lessee of the listed entity.</a:t>
            </a:r>
          </a:p>
          <a:p>
            <a:pPr marL="461963" indent="-461963" algn="just">
              <a:lnSpc>
                <a:spcPct val="120000"/>
              </a:lnSpc>
              <a:spcBef>
                <a:spcPts val="350"/>
              </a:spcBef>
              <a:buNone/>
            </a:pPr>
            <a:r>
              <a:rPr lang="en-IN" sz="1600" dirty="0">
                <a:solidFill>
                  <a:schemeClr val="tx1"/>
                </a:solidFill>
              </a:rPr>
              <a:t>(vii)    who is not less than 21 years of age.</a:t>
            </a:r>
          </a:p>
          <a:p>
            <a:pPr algn="just">
              <a:lnSpc>
                <a:spcPct val="120000"/>
              </a:lnSpc>
              <a:buNone/>
            </a:pPr>
            <a:r>
              <a:rPr lang="en-IN" sz="1600" dirty="0">
                <a:solidFill>
                  <a:schemeClr val="tx1"/>
                </a:solidFill>
              </a:rPr>
              <a:t>(viii)   who is not a non-independent director of another company on the board of which                                 any non-independent director of the listed entity is an independent director</a:t>
            </a:r>
          </a:p>
          <a:p>
            <a:pPr marL="571500" indent="-571500" algn="just">
              <a:lnSpc>
                <a:spcPct val="120000"/>
              </a:lnSpc>
              <a:spcBef>
                <a:spcPts val="350"/>
              </a:spcBef>
              <a:buNone/>
            </a:pPr>
            <a:r>
              <a:rPr lang="en-IN" sz="1600" dirty="0">
                <a:solidFill>
                  <a:schemeClr val="tx1"/>
                </a:solidFill>
              </a:rPr>
              <a:t>		</a:t>
            </a:r>
          </a:p>
          <a:p>
            <a:pPr algn="just">
              <a:lnSpc>
                <a:spcPct val="120000"/>
              </a:lnSpc>
              <a:buNone/>
            </a:pPr>
            <a:r>
              <a:rPr lang="en-IN" sz="2800" dirty="0"/>
              <a:t>	</a:t>
            </a:r>
          </a:p>
          <a:p>
            <a:endParaRPr lang="en-IN" dirty="0"/>
          </a:p>
        </p:txBody>
      </p:sp>
      <p:sp>
        <p:nvSpPr>
          <p:cNvPr id="4" name="Slide Number Placeholder 3"/>
          <p:cNvSpPr>
            <a:spLocks noGrp="1"/>
          </p:cNvSpPr>
          <p:nvPr>
            <p:ph type="sldNum" sz="quarter" idx="12"/>
          </p:nvPr>
        </p:nvSpPr>
        <p:spPr/>
        <p:txBody>
          <a:bodyPr/>
          <a:lstStyle/>
          <a:p>
            <a:fld id="{4285AE73-0E03-409D-A6E9-9FF65278A506}" type="slidenum">
              <a:rPr lang="en-IN" smtClean="0"/>
              <a:pPr/>
              <a:t>15</a:t>
            </a:fld>
            <a:endParaRPr lang="en-IN"/>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836712"/>
            <a:ext cx="8229600" cy="936104"/>
          </a:xfrm>
        </p:spPr>
        <p:txBody>
          <a:bodyPr>
            <a:noAutofit/>
          </a:bodyPr>
          <a:lstStyle/>
          <a:p>
            <a:r>
              <a:rPr lang="en-IN" sz="2600" b="1" u="sng" dirty="0"/>
              <a:t>Independent Directors under SEBI (LODR) Regulations, 2015 &amp; the Companies Act, 2013 </a:t>
            </a:r>
          </a:p>
        </p:txBody>
      </p:sp>
      <p:sp>
        <p:nvSpPr>
          <p:cNvPr id="4" name="Content Placeholder 2"/>
          <p:cNvSpPr txBox="1">
            <a:spLocks noGrp="1"/>
          </p:cNvSpPr>
          <p:nvPr>
            <p:ph idx="1"/>
          </p:nvPr>
        </p:nvSpPr>
        <p:spPr>
          <a:xfrm>
            <a:off x="486619" y="1961456"/>
            <a:ext cx="8229600" cy="4896544"/>
          </a:xfrm>
          <a:custGeom>
            <a:avLst/>
            <a:gdLst>
              <a:gd name="connsiteX0" fmla="*/ 0 w 8229600"/>
              <a:gd name="connsiteY0" fmla="*/ 0 h 4896544"/>
              <a:gd name="connsiteX1" fmla="*/ 8229600 w 8229600"/>
              <a:gd name="connsiteY1" fmla="*/ 0 h 4896544"/>
              <a:gd name="connsiteX2" fmla="*/ 8229600 w 8229600"/>
              <a:gd name="connsiteY2" fmla="*/ 4896544 h 4896544"/>
              <a:gd name="connsiteX3" fmla="*/ 0 w 8229600"/>
              <a:gd name="connsiteY3" fmla="*/ 4896544 h 4896544"/>
              <a:gd name="connsiteX4" fmla="*/ 0 w 8229600"/>
              <a:gd name="connsiteY4" fmla="*/ 0 h 48965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29600" h="4896544">
                <a:moveTo>
                  <a:pt x="0" y="0"/>
                </a:moveTo>
                <a:lnTo>
                  <a:pt x="8229600" y="0"/>
                </a:lnTo>
                <a:lnTo>
                  <a:pt x="8229600" y="4896544"/>
                </a:lnTo>
                <a:lnTo>
                  <a:pt x="0" y="4896544"/>
                </a:lnTo>
                <a:lnTo>
                  <a:pt x="0" y="0"/>
                </a:lnTo>
                <a:close/>
              </a:path>
            </a:pathLst>
          </a:custGeom>
        </p:spPr>
        <p:style>
          <a:lnRef idx="0">
            <a:schemeClr val="accent2"/>
          </a:lnRef>
          <a:fillRef idx="3">
            <a:schemeClr val="accent2"/>
          </a:fillRef>
          <a:effectRef idx="3">
            <a:schemeClr val="accent2"/>
          </a:effectRef>
          <a:fontRef idx="minor">
            <a:schemeClr val="lt1"/>
          </a:fontRef>
        </p:style>
        <p:txBody>
          <a:bodyPr vert="horz">
            <a:normAutofit/>
          </a:bodyPr>
          <a:lstStyle/>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en-IN" sz="2600" b="0" i="0" u="none" strike="noStrike" kern="1200" cap="none" normalizeH="0" baseline="0" noProof="0" dirty="0">
                <a:ln>
                  <a:noFill/>
                </a:ln>
                <a:solidFill>
                  <a:schemeClr val="lt1"/>
                </a:solidFill>
                <a:effectLst/>
                <a:uLnTx/>
                <a:uFillTx/>
                <a:latin typeface="+mn-lt"/>
                <a:ea typeface="+mn-ea"/>
                <a:cs typeface="+mn-cs"/>
              </a:rPr>
              <a:t> </a:t>
            </a:r>
            <a:r>
              <a:rPr kumimoji="0" lang="en-IN" sz="1800" b="1" i="0" u="sng" strike="noStrike" kern="1200" cap="none" normalizeH="0" baseline="0" noProof="0" dirty="0">
                <a:ln>
                  <a:noFill/>
                </a:ln>
                <a:solidFill>
                  <a:schemeClr val="tx1"/>
                </a:solidFill>
                <a:effectLst/>
                <a:uLnTx/>
                <a:uFillTx/>
                <a:latin typeface="+mn-lt"/>
                <a:ea typeface="+mn-ea"/>
                <a:cs typeface="+mn-cs"/>
              </a:rPr>
              <a:t>As per Chapter</a:t>
            </a:r>
            <a:r>
              <a:rPr kumimoji="0" lang="en-IN" sz="1800" b="1" i="0" u="sng" strike="noStrike" kern="1200" cap="none" normalizeH="0" noProof="0" dirty="0">
                <a:ln>
                  <a:noFill/>
                </a:ln>
                <a:solidFill>
                  <a:schemeClr val="tx1"/>
                </a:solidFill>
                <a:effectLst/>
                <a:uLnTx/>
                <a:uFillTx/>
                <a:latin typeface="+mn-lt"/>
                <a:ea typeface="+mn-ea"/>
                <a:cs typeface="+mn-cs"/>
              </a:rPr>
              <a:t> IV, Regulation 17 </a:t>
            </a:r>
            <a:r>
              <a:rPr kumimoji="0" lang="en-IN" sz="1800" b="1" i="0" u="sng" strike="noStrike" kern="1200" cap="none" normalizeH="0" baseline="0" noProof="0" dirty="0">
                <a:ln>
                  <a:noFill/>
                </a:ln>
                <a:solidFill>
                  <a:schemeClr val="tx1"/>
                </a:solidFill>
                <a:effectLst/>
                <a:uLnTx/>
                <a:uFillTx/>
                <a:latin typeface="+mn-lt"/>
                <a:ea typeface="+mn-ea"/>
                <a:cs typeface="+mn-cs"/>
              </a:rPr>
              <a:t>of the </a:t>
            </a:r>
            <a:r>
              <a:rPr lang="en-IN" sz="1800" b="1" u="sng" dirty="0">
                <a:solidFill>
                  <a:schemeClr val="tx1"/>
                </a:solidFill>
              </a:rPr>
              <a:t>SEBI (LODR) Regulations, 2015:</a:t>
            </a: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None/>
              <a:tabLst/>
              <a:defRPr/>
            </a:pPr>
            <a:endParaRPr kumimoji="0" lang="en-IN" sz="900" b="1" i="0" u="sng" strike="noStrike" kern="1200" cap="none" normalizeH="0" baseline="0" noProof="0" dirty="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ct val="20000"/>
              </a:spcBef>
              <a:spcAft>
                <a:spcPts val="0"/>
              </a:spcAft>
              <a:buClr>
                <a:schemeClr val="accent3"/>
              </a:buClr>
              <a:buSzPct val="95000"/>
              <a:buBlip>
                <a:blip r:embed="rId2"/>
              </a:buBlip>
              <a:tabLst/>
              <a:defRPr/>
            </a:pPr>
            <a:r>
              <a:rPr kumimoji="0" lang="en-IN" sz="1800" b="0" i="0" u="none" strike="noStrike" kern="1200" cap="none" normalizeH="0" baseline="0" noProof="0" dirty="0">
                <a:ln>
                  <a:noFill/>
                </a:ln>
                <a:solidFill>
                  <a:schemeClr val="tx1"/>
                </a:solidFill>
                <a:effectLst/>
                <a:uLnTx/>
                <a:uFillTx/>
                <a:latin typeface="+mn-lt"/>
                <a:ea typeface="+mn-ea"/>
                <a:cs typeface="+mn-cs"/>
              </a:rPr>
              <a:t> Not less than 50% of the Board shall</a:t>
            </a:r>
            <a:r>
              <a:rPr kumimoji="0" lang="en-IN" sz="1800" b="0" i="0" u="none" strike="noStrike" kern="1200" cap="none" normalizeH="0" noProof="0" dirty="0">
                <a:ln>
                  <a:noFill/>
                </a:ln>
                <a:solidFill>
                  <a:schemeClr val="tx1"/>
                </a:solidFill>
                <a:effectLst/>
                <a:uLnTx/>
                <a:uFillTx/>
                <a:latin typeface="+mn-lt"/>
                <a:ea typeface="+mn-ea"/>
                <a:cs typeface="+mn-cs"/>
              </a:rPr>
              <a:t> comprise of </a:t>
            </a:r>
            <a:r>
              <a:rPr kumimoji="0" lang="en-IN" sz="1800" b="0" i="0" u="none" strike="noStrike" kern="1200" cap="none" normalizeH="0" baseline="0" noProof="0" dirty="0">
                <a:ln>
                  <a:noFill/>
                </a:ln>
                <a:solidFill>
                  <a:schemeClr val="tx1"/>
                </a:solidFill>
                <a:effectLst/>
                <a:uLnTx/>
                <a:uFillTx/>
                <a:latin typeface="+mn-lt"/>
                <a:ea typeface="+mn-ea"/>
                <a:cs typeface="+mn-cs"/>
              </a:rPr>
              <a:t>Non-Executive Directors with at least one</a:t>
            </a:r>
            <a:r>
              <a:rPr kumimoji="0" lang="en-IN" sz="1800" b="0" i="0" u="none" strike="noStrike" kern="1200" cap="none" normalizeH="0" noProof="0" dirty="0">
                <a:ln>
                  <a:noFill/>
                </a:ln>
                <a:solidFill>
                  <a:schemeClr val="tx1"/>
                </a:solidFill>
                <a:effectLst/>
                <a:uLnTx/>
                <a:uFillTx/>
                <a:latin typeface="+mn-lt"/>
                <a:ea typeface="+mn-ea"/>
                <a:cs typeface="+mn-cs"/>
              </a:rPr>
              <a:t> Woman Director. </a:t>
            </a:r>
            <a:endParaRPr kumimoji="0" lang="en-IN" sz="1800" b="0" i="0" u="none" strike="noStrike" kern="1200" cap="none" normalizeH="0" baseline="0" noProof="0" dirty="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ct val="20000"/>
              </a:spcBef>
              <a:spcAft>
                <a:spcPts val="0"/>
              </a:spcAft>
              <a:buClr>
                <a:schemeClr val="accent3"/>
              </a:buClr>
              <a:buSzPct val="95000"/>
              <a:buBlip>
                <a:blip r:embed="rId2"/>
              </a:buBlip>
              <a:tabLst/>
              <a:defRPr/>
            </a:pPr>
            <a:r>
              <a:rPr kumimoji="0" lang="en-IN" sz="1800" b="0" i="0" u="none" strike="noStrike" kern="1200" cap="none" normalizeH="0" baseline="0" noProof="0" dirty="0">
                <a:ln>
                  <a:noFill/>
                </a:ln>
                <a:solidFill>
                  <a:schemeClr val="tx1"/>
                </a:solidFill>
                <a:effectLst/>
                <a:uLnTx/>
                <a:uFillTx/>
                <a:latin typeface="+mn-lt"/>
                <a:ea typeface="+mn-ea"/>
                <a:cs typeface="+mn-cs"/>
              </a:rPr>
              <a:t> Independent Directors </a:t>
            </a:r>
            <a:r>
              <a:rPr kumimoji="0" lang="en-IN" sz="2600" b="0" i="0" u="none" strike="noStrike" kern="1200" cap="none" normalizeH="0" baseline="0" noProof="0" dirty="0">
                <a:ln>
                  <a:noFill/>
                </a:ln>
                <a:solidFill>
                  <a:schemeClr val="tx1"/>
                </a:solidFill>
                <a:effectLst/>
                <a:uLnTx/>
                <a:uFillTx/>
                <a:latin typeface="+mn-lt"/>
                <a:ea typeface="+mn-ea"/>
                <a:cs typeface="+mn-cs"/>
              </a:rPr>
              <a:t>– </a:t>
            </a: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None/>
              <a:tabLst/>
              <a:defRPr/>
            </a:pPr>
            <a:endParaRPr kumimoji="0" lang="en-IN" sz="2600" b="0" i="0" u="none" strike="noStrike" kern="1200" cap="none" normalizeH="0" baseline="0" noProof="0" dirty="0">
              <a:ln>
                <a:noFill/>
              </a:ln>
              <a:solidFill>
                <a:schemeClr val="lt1"/>
              </a:solidFill>
              <a:effectLst/>
              <a:uLnTx/>
              <a:uFillTx/>
              <a:latin typeface="+mn-lt"/>
              <a:ea typeface="+mn-ea"/>
              <a:cs typeface="+mn-cs"/>
            </a:endParaRP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None/>
              <a:tabLst/>
              <a:defRPr/>
            </a:pPr>
            <a:endParaRPr kumimoji="0" lang="en-IN" sz="2600" b="0" i="0" u="none" strike="noStrike" kern="1200" cap="none" normalizeH="0" baseline="0" noProof="0" dirty="0">
              <a:ln>
                <a:noFill/>
              </a:ln>
              <a:solidFill>
                <a:schemeClr val="lt1"/>
              </a:solidFill>
              <a:effectLst/>
              <a:uLnTx/>
              <a:uFillTx/>
              <a:latin typeface="+mn-lt"/>
              <a:ea typeface="+mn-ea"/>
              <a:cs typeface="+mn-cs"/>
            </a:endParaRPr>
          </a:p>
        </p:txBody>
      </p:sp>
      <p:sp>
        <p:nvSpPr>
          <p:cNvPr id="5" name="Rectangle 4"/>
          <p:cNvSpPr/>
          <p:nvPr/>
        </p:nvSpPr>
        <p:spPr>
          <a:xfrm>
            <a:off x="1043608" y="3789040"/>
            <a:ext cx="3024336" cy="936104"/>
          </a:xfrm>
          <a:prstGeom prst="rect">
            <a:avLst/>
          </a:prstGeom>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IN" sz="1600" i="1" dirty="0"/>
              <a:t>Where the Chairperson of the board is non-executive Director</a:t>
            </a:r>
            <a:r>
              <a:rPr lang="en-IN" sz="1600" dirty="0"/>
              <a:t>:</a:t>
            </a:r>
          </a:p>
        </p:txBody>
      </p:sp>
      <p:sp>
        <p:nvSpPr>
          <p:cNvPr id="6" name="Rectangle 5"/>
          <p:cNvSpPr/>
          <p:nvPr/>
        </p:nvSpPr>
        <p:spPr>
          <a:xfrm>
            <a:off x="4716016" y="3789040"/>
            <a:ext cx="3168352" cy="936104"/>
          </a:xfrm>
          <a:prstGeom prst="rect">
            <a:avLst/>
          </a:prstGeom>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IN" sz="1600" i="1" dirty="0"/>
              <a:t>Where there is no regular  non-executive chairperson on the board: </a:t>
            </a:r>
          </a:p>
        </p:txBody>
      </p:sp>
      <p:sp>
        <p:nvSpPr>
          <p:cNvPr id="7" name="Rectangle 6"/>
          <p:cNvSpPr/>
          <p:nvPr/>
        </p:nvSpPr>
        <p:spPr>
          <a:xfrm>
            <a:off x="1043608" y="5085184"/>
            <a:ext cx="3024336" cy="1080120"/>
          </a:xfrm>
          <a:prstGeom prst="rect">
            <a:avLst/>
          </a:prstGeom>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IN" sz="1600" i="1" dirty="0"/>
              <a:t>At least 1/3</a:t>
            </a:r>
            <a:r>
              <a:rPr lang="en-IN" sz="1600" i="1" baseline="30000" dirty="0"/>
              <a:t>rd</a:t>
            </a:r>
            <a:r>
              <a:rPr lang="en-IN" sz="1600" i="1" dirty="0"/>
              <a:t> of board shall comprise of Independent Directors</a:t>
            </a:r>
            <a:r>
              <a:rPr lang="en-IN" sz="1600" dirty="0"/>
              <a:t>.</a:t>
            </a:r>
          </a:p>
        </p:txBody>
      </p:sp>
      <p:sp>
        <p:nvSpPr>
          <p:cNvPr id="8" name="Rectangle 7"/>
          <p:cNvSpPr/>
          <p:nvPr/>
        </p:nvSpPr>
        <p:spPr>
          <a:xfrm>
            <a:off x="4716016" y="5085184"/>
            <a:ext cx="3168352" cy="1080120"/>
          </a:xfrm>
          <a:prstGeom prst="rect">
            <a:avLst/>
          </a:prstGeom>
          <a:ln>
            <a:solidFill>
              <a:schemeClr val="accent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IN" sz="1600" i="1" dirty="0"/>
              <a:t>At least ½ of board shall comprise of Independent Directors.</a:t>
            </a:r>
          </a:p>
        </p:txBody>
      </p:sp>
      <p:cxnSp>
        <p:nvCxnSpPr>
          <p:cNvPr id="10" name="Straight Arrow Connector 9"/>
          <p:cNvCxnSpPr>
            <a:stCxn id="5" idx="2"/>
            <a:endCxn id="7" idx="0"/>
          </p:cNvCxnSpPr>
          <p:nvPr/>
        </p:nvCxnSpPr>
        <p:spPr>
          <a:xfrm>
            <a:off x="2555776" y="4725144"/>
            <a:ext cx="0" cy="360040"/>
          </a:xfrm>
          <a:prstGeom prst="straightConnector1">
            <a:avLst/>
          </a:prstGeom>
          <a:ln>
            <a:solidFill>
              <a:schemeClr val="accent4"/>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6372200" y="4581128"/>
            <a:ext cx="0" cy="432048"/>
          </a:xfrm>
          <a:prstGeom prst="straightConnector1">
            <a:avLst/>
          </a:prstGeom>
          <a:ln>
            <a:solidFill>
              <a:schemeClr val="accent4"/>
            </a:solidFill>
            <a:tailEnd type="arrow"/>
          </a:ln>
        </p:spPr>
        <p:style>
          <a:lnRef idx="1">
            <a:schemeClr val="accent1"/>
          </a:lnRef>
          <a:fillRef idx="0">
            <a:schemeClr val="accent1"/>
          </a:fillRef>
          <a:effectRef idx="0">
            <a:schemeClr val="accent1"/>
          </a:effectRef>
          <a:fontRef idx="minor">
            <a:schemeClr val="tx1"/>
          </a:fontRef>
        </p:style>
      </p:cxnSp>
      <p:sp>
        <p:nvSpPr>
          <p:cNvPr id="3" name="Slide Number Placeholder 2"/>
          <p:cNvSpPr>
            <a:spLocks noGrp="1"/>
          </p:cNvSpPr>
          <p:nvPr>
            <p:ph type="sldNum" sz="quarter" idx="12"/>
          </p:nvPr>
        </p:nvSpPr>
        <p:spPr/>
        <p:txBody>
          <a:bodyPr/>
          <a:lstStyle/>
          <a:p>
            <a:fld id="{4285AE73-0E03-409D-A6E9-9FF65278A506}" type="slidenum">
              <a:rPr lang="en-IN" smtClean="0"/>
              <a:pPr/>
              <a:t>16</a:t>
            </a:fld>
            <a:endParaRPr lang="en-IN"/>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428604"/>
            <a:ext cx="8229600" cy="576064"/>
          </a:xfrm>
        </p:spPr>
        <p:txBody>
          <a:bodyPr>
            <a:noAutofit/>
          </a:bodyPr>
          <a:lstStyle/>
          <a:p>
            <a:r>
              <a:rPr lang="en-IN" sz="2600" b="1" dirty="0"/>
              <a:t>Continued</a:t>
            </a:r>
            <a:r>
              <a:rPr lang="en-IN" sz="3600" b="1" dirty="0"/>
              <a:t>….</a:t>
            </a:r>
          </a:p>
        </p:txBody>
      </p:sp>
      <p:sp>
        <p:nvSpPr>
          <p:cNvPr id="3" name="Content Placeholder 2"/>
          <p:cNvSpPr>
            <a:spLocks noGrp="1"/>
          </p:cNvSpPr>
          <p:nvPr>
            <p:ph idx="1"/>
          </p:nvPr>
        </p:nvSpPr>
        <p:spPr>
          <a:xfrm>
            <a:off x="539552" y="1124744"/>
            <a:ext cx="8157592" cy="5256584"/>
          </a:xfrm>
        </p:spPr>
        <p:style>
          <a:lnRef idx="0">
            <a:schemeClr val="accent2"/>
          </a:lnRef>
          <a:fillRef idx="3">
            <a:schemeClr val="accent2"/>
          </a:fillRef>
          <a:effectRef idx="3">
            <a:schemeClr val="accent2"/>
          </a:effectRef>
          <a:fontRef idx="minor">
            <a:schemeClr val="lt1"/>
          </a:fontRef>
        </p:style>
        <p:txBody>
          <a:bodyPr>
            <a:normAutofit fontScale="77500" lnSpcReduction="20000"/>
          </a:bodyPr>
          <a:lstStyle/>
          <a:p>
            <a:pPr algn="just">
              <a:buBlip>
                <a:blip r:embed="rId2"/>
              </a:buBlip>
            </a:pPr>
            <a:r>
              <a:rPr lang="en-IN" sz="1600" dirty="0">
                <a:solidFill>
                  <a:schemeClr val="tx1"/>
                </a:solidFill>
              </a:rPr>
              <a:t>Provided that where the regular non-executive chairperson is a promoter of the listed entity or is related to any promoter or person occupying positions at the level of the Board of Director or one level below the board of directors, at least half of the Board of Directors shall consist of Independent Directors.</a:t>
            </a:r>
          </a:p>
          <a:p>
            <a:pPr algn="just">
              <a:buBlip>
                <a:blip r:embed="rId2"/>
              </a:buBlip>
            </a:pPr>
            <a:r>
              <a:rPr lang="en-IN" sz="1600" dirty="0">
                <a:solidFill>
                  <a:schemeClr val="tx1"/>
                </a:solidFill>
              </a:rPr>
              <a:t>A director shall not be a member in more than 10 Committees or act as chairman of more than 5 Committees across all listed entities in which he is a director. For the purpose of determining the limit of committees, public limited companies may be included, whether listed or not, and all other companies including private limited companies, foreign companies [‘high value debt listed entities’] and companies under section 8 of the companies Act, 2013 shall be excluded. </a:t>
            </a:r>
          </a:p>
          <a:p>
            <a:pPr algn="just">
              <a:buBlip>
                <a:blip r:embed="rId2"/>
              </a:buBlip>
            </a:pPr>
            <a:r>
              <a:rPr lang="en-IN" sz="1600" dirty="0">
                <a:solidFill>
                  <a:schemeClr val="tx1"/>
                </a:solidFill>
              </a:rPr>
              <a:t>Every director shall inform the listed entity about the committee positions he or she occupies in other  listed entities and notify changes as and when they take place.</a:t>
            </a:r>
          </a:p>
          <a:p>
            <a:pPr algn="just">
              <a:buBlip>
                <a:blip r:embed="rId2"/>
              </a:buBlip>
            </a:pPr>
            <a:r>
              <a:rPr lang="en-IN" sz="1600" dirty="0">
                <a:solidFill>
                  <a:schemeClr val="tx1"/>
                </a:solidFill>
              </a:rPr>
              <a:t>No Director shall be appointed or continue the directorship as a non-executive director, in any listed entity, who has attained the age of seventy five years unless a special resolution is passed to that effect, in which case the explanatory statement annexed to the notice for such motion shall indicate the justification for appointing such a person.(Reg. 17(1A))</a:t>
            </a:r>
          </a:p>
          <a:p>
            <a:pPr algn="just">
              <a:buBlip>
                <a:blip r:embed="rId2"/>
              </a:buBlip>
            </a:pPr>
            <a:r>
              <a:rPr lang="en-IN" sz="1600" dirty="0">
                <a:solidFill>
                  <a:schemeClr val="tx1"/>
                </a:solidFill>
              </a:rPr>
              <a:t>At least one independent director on the board of directors of the listed entity shall be a director on the board of directors of an unlisted material subsidiary, whether  incorporated in India or not.(Reg. 24)</a:t>
            </a:r>
          </a:p>
          <a:p>
            <a:pPr algn="just">
              <a:buBlip>
                <a:blip r:embed="rId2"/>
              </a:buBlip>
            </a:pPr>
            <a:r>
              <a:rPr lang="en-IN" sz="1600" dirty="0">
                <a:solidFill>
                  <a:schemeClr val="tx1"/>
                </a:solidFill>
              </a:rPr>
              <a:t>The performance evaluation of independent director shall be done by the entire board of directors which shall include-</a:t>
            </a:r>
          </a:p>
          <a:p>
            <a:pPr algn="just">
              <a:buNone/>
            </a:pPr>
            <a:r>
              <a:rPr lang="en-IN" sz="1600" dirty="0">
                <a:solidFill>
                  <a:schemeClr val="tx1"/>
                </a:solidFill>
              </a:rPr>
              <a:t>	(</a:t>
            </a:r>
            <a:r>
              <a:rPr lang="en-IN" sz="1600" dirty="0" err="1">
                <a:solidFill>
                  <a:schemeClr val="tx1"/>
                </a:solidFill>
              </a:rPr>
              <a:t>i</a:t>
            </a:r>
            <a:r>
              <a:rPr lang="en-IN" sz="1600" dirty="0">
                <a:solidFill>
                  <a:schemeClr val="tx1"/>
                </a:solidFill>
              </a:rPr>
              <a:t>)    performance of the directors</a:t>
            </a:r>
          </a:p>
          <a:p>
            <a:pPr algn="just">
              <a:buNone/>
            </a:pPr>
            <a:r>
              <a:rPr lang="en-IN" sz="1600" dirty="0">
                <a:solidFill>
                  <a:schemeClr val="tx1"/>
                </a:solidFill>
              </a:rPr>
              <a:t>	(ii) </a:t>
            </a:r>
            <a:r>
              <a:rPr lang="en-IN" sz="1600" dirty="0" err="1">
                <a:solidFill>
                  <a:schemeClr val="tx1"/>
                </a:solidFill>
              </a:rPr>
              <a:t>fulfillment</a:t>
            </a:r>
            <a:r>
              <a:rPr lang="en-IN" sz="1600" dirty="0">
                <a:solidFill>
                  <a:schemeClr val="tx1"/>
                </a:solidFill>
              </a:rPr>
              <a:t> of the independence criteria as specified in these regulations and their independence from the management </a:t>
            </a:r>
          </a:p>
          <a:p>
            <a:pPr algn="just">
              <a:buNone/>
            </a:pPr>
            <a:r>
              <a:rPr lang="en-IN" sz="1600" dirty="0">
                <a:solidFill>
                  <a:schemeClr val="tx1"/>
                </a:solidFill>
              </a:rPr>
              <a:t>        Provided that in the above evaluation, the directors who are subject to evaluation shall not participate.</a:t>
            </a:r>
          </a:p>
          <a:p>
            <a:pPr>
              <a:buNone/>
            </a:pPr>
            <a:r>
              <a:rPr lang="en-IN" sz="1600" b="1" u="sng" dirty="0">
                <a:solidFill>
                  <a:schemeClr val="tx1"/>
                </a:solidFill>
              </a:rPr>
              <a:t>As per section 149 (4) of the Companies Act, 2013:</a:t>
            </a:r>
          </a:p>
          <a:p>
            <a:pPr algn="just">
              <a:buBlip>
                <a:blip r:embed="rId2"/>
              </a:buBlip>
            </a:pPr>
            <a:r>
              <a:rPr lang="en-IN" sz="1600" dirty="0">
                <a:solidFill>
                  <a:schemeClr val="tx1"/>
                </a:solidFill>
              </a:rPr>
              <a:t> Every listed Public Company shall have at least 1/3rd of the total number of directors as independent directors.</a:t>
            </a:r>
          </a:p>
          <a:p>
            <a:pPr algn="just">
              <a:buBlip>
                <a:blip r:embed="rId2"/>
              </a:buBlip>
            </a:pPr>
            <a:r>
              <a:rPr lang="en-IN" sz="1600" dirty="0">
                <a:solidFill>
                  <a:schemeClr val="tx1"/>
                </a:solidFill>
              </a:rPr>
              <a:t> The following class or classes of companies shall have at least two directors as an independent directors –</a:t>
            </a:r>
          </a:p>
          <a:p>
            <a:pPr marL="0" indent="0" algn="just">
              <a:buNone/>
            </a:pPr>
            <a:r>
              <a:rPr lang="en-IN" sz="1600" dirty="0">
                <a:solidFill>
                  <a:schemeClr val="tx1"/>
                </a:solidFill>
              </a:rPr>
              <a:t>        (</a:t>
            </a:r>
            <a:r>
              <a:rPr lang="en-IN" sz="1600" dirty="0" err="1">
                <a:solidFill>
                  <a:schemeClr val="tx1"/>
                </a:solidFill>
              </a:rPr>
              <a:t>i</a:t>
            </a:r>
            <a:r>
              <a:rPr lang="en-IN" sz="1600" dirty="0">
                <a:solidFill>
                  <a:schemeClr val="tx1"/>
                </a:solidFill>
              </a:rPr>
              <a:t>)   the Public companies having paid up share capital of ten crore rupees or more; or</a:t>
            </a:r>
          </a:p>
          <a:p>
            <a:pPr marL="0" indent="0" algn="just">
              <a:buNone/>
            </a:pPr>
            <a:r>
              <a:rPr lang="en-IN" sz="1600" dirty="0">
                <a:solidFill>
                  <a:schemeClr val="tx1"/>
                </a:solidFill>
              </a:rPr>
              <a:t>        (ii)  the Public companies having turnover of one hundred crore rupees or more; or</a:t>
            </a:r>
          </a:p>
          <a:p>
            <a:pPr marL="0" indent="0" algn="just">
              <a:buNone/>
            </a:pPr>
            <a:r>
              <a:rPr lang="en-IN" sz="1600" dirty="0">
                <a:solidFill>
                  <a:schemeClr val="tx1"/>
                </a:solidFill>
              </a:rPr>
              <a:t>        (iii) the Public companies which have, in aggregate, outstanding loans, debentures and deposits, exceeding fifty crore                                               rupees 	  	</a:t>
            </a:r>
          </a:p>
          <a:p>
            <a:pPr algn="just">
              <a:buBlip>
                <a:blip r:embed="rId2"/>
              </a:buBlip>
            </a:pPr>
            <a:endParaRPr lang="en-IN" sz="1600" dirty="0">
              <a:solidFill>
                <a:schemeClr val="tx1"/>
              </a:solidFill>
            </a:endParaRPr>
          </a:p>
          <a:p>
            <a:pPr>
              <a:buNone/>
            </a:pPr>
            <a:endParaRPr lang="en-IN" dirty="0">
              <a:solidFill>
                <a:schemeClr val="tx1"/>
              </a:solidFill>
            </a:endParaRPr>
          </a:p>
        </p:txBody>
      </p:sp>
      <p:sp>
        <p:nvSpPr>
          <p:cNvPr id="4" name="Slide Number Placeholder 3"/>
          <p:cNvSpPr>
            <a:spLocks noGrp="1"/>
          </p:cNvSpPr>
          <p:nvPr>
            <p:ph type="sldNum" sz="quarter" idx="12"/>
          </p:nvPr>
        </p:nvSpPr>
        <p:spPr/>
        <p:txBody>
          <a:bodyPr/>
          <a:lstStyle/>
          <a:p>
            <a:fld id="{4285AE73-0E03-409D-A6E9-9FF65278A506}" type="slidenum">
              <a:rPr lang="en-IN" smtClean="0"/>
              <a:pPr/>
              <a:t>17</a:t>
            </a:fld>
            <a:endParaRPr lang="en-IN"/>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428604"/>
            <a:ext cx="8229600" cy="576064"/>
          </a:xfrm>
        </p:spPr>
        <p:txBody>
          <a:bodyPr>
            <a:noAutofit/>
          </a:bodyPr>
          <a:lstStyle/>
          <a:p>
            <a:r>
              <a:rPr lang="en-IN" sz="2600" b="1" dirty="0"/>
              <a:t>Continued</a:t>
            </a:r>
            <a:r>
              <a:rPr lang="en-IN" sz="3600" b="1" dirty="0"/>
              <a:t>….</a:t>
            </a:r>
          </a:p>
        </p:txBody>
      </p:sp>
      <p:sp>
        <p:nvSpPr>
          <p:cNvPr id="3" name="Content Placeholder 2"/>
          <p:cNvSpPr>
            <a:spLocks noGrp="1"/>
          </p:cNvSpPr>
          <p:nvPr>
            <p:ph idx="1"/>
          </p:nvPr>
        </p:nvSpPr>
        <p:spPr>
          <a:xfrm>
            <a:off x="539552" y="1124744"/>
            <a:ext cx="8157592" cy="5256584"/>
          </a:xfrm>
        </p:spPr>
        <p:style>
          <a:lnRef idx="0">
            <a:schemeClr val="accent2"/>
          </a:lnRef>
          <a:fillRef idx="3">
            <a:schemeClr val="accent2"/>
          </a:fillRef>
          <a:effectRef idx="3">
            <a:schemeClr val="accent2"/>
          </a:effectRef>
          <a:fontRef idx="minor">
            <a:schemeClr val="lt1"/>
          </a:fontRef>
        </p:style>
        <p:txBody>
          <a:bodyPr>
            <a:normAutofit/>
          </a:bodyPr>
          <a:lstStyle/>
          <a:p>
            <a:pPr>
              <a:buBlip>
                <a:blip r:embed="rId2"/>
              </a:buBlip>
            </a:pPr>
            <a:endParaRPr lang="en-IN" sz="1600" dirty="0">
              <a:solidFill>
                <a:schemeClr val="tx1"/>
              </a:solidFill>
            </a:endParaRPr>
          </a:p>
          <a:p>
            <a:pPr algn="just"/>
            <a:r>
              <a:rPr lang="en-IN" sz="1600" b="1" u="sng" dirty="0">
                <a:solidFill>
                  <a:schemeClr val="tx1"/>
                </a:solidFill>
              </a:rPr>
              <a:t>As per section 150(1) of the Companies Act, 2013</a:t>
            </a:r>
            <a:r>
              <a:rPr lang="en-IN" sz="1600" dirty="0">
                <a:solidFill>
                  <a:schemeClr val="tx1"/>
                </a:solidFill>
                <a:cs typeface="Arial" pitchFamily="34" charset="0"/>
              </a:rPr>
              <a:t> Independent director may be selected from a data bank containing names, addresses and qualifications of persons who are eligible and willing to act as independent directors, maintained by any body, institute or association, as may by notified by the Central Government, having expertise in creation and maintenance of such data bank and put on their website for the use by the company making the appointment of such directors: Provided that responsibility of exercising due diligence before selecting a person from the data bank referred to above, as an independent director shall lie with the company making such </a:t>
            </a:r>
            <a:r>
              <a:rPr lang="en-IN" sz="1600">
                <a:solidFill>
                  <a:schemeClr val="tx1"/>
                </a:solidFill>
                <a:cs typeface="Arial" pitchFamily="34" charset="0"/>
              </a:rPr>
              <a:t>appointment. </a:t>
            </a:r>
            <a:endParaRPr lang="en-IN" sz="1600" dirty="0">
              <a:solidFill>
                <a:schemeClr val="tx1"/>
              </a:solidFill>
              <a:cs typeface="Arial" pitchFamily="34" charset="0"/>
            </a:endParaRPr>
          </a:p>
          <a:p>
            <a:pPr>
              <a:buNone/>
            </a:pPr>
            <a:endParaRPr lang="en-IN" sz="1600" dirty="0">
              <a:solidFill>
                <a:schemeClr val="tx1"/>
              </a:solidFill>
              <a:cs typeface="Arial" pitchFamily="34" charset="0"/>
            </a:endParaRPr>
          </a:p>
          <a:p>
            <a:pPr algn="just"/>
            <a:r>
              <a:rPr lang="en-IN" sz="1600" dirty="0">
                <a:solidFill>
                  <a:schemeClr val="tx1"/>
                </a:solidFill>
                <a:cs typeface="Arial" pitchFamily="34" charset="0"/>
              </a:rPr>
              <a:t>The Central Government has notified the Indian Institute of Corporate Affairs at </a:t>
            </a:r>
            <a:r>
              <a:rPr lang="en-IN" sz="1600" dirty="0" err="1">
                <a:solidFill>
                  <a:schemeClr val="tx1"/>
                </a:solidFill>
                <a:cs typeface="Arial" pitchFamily="34" charset="0"/>
              </a:rPr>
              <a:t>Manesar</a:t>
            </a:r>
            <a:r>
              <a:rPr lang="en-IN" sz="1600" dirty="0">
                <a:solidFill>
                  <a:schemeClr val="tx1"/>
                </a:solidFill>
                <a:cs typeface="Arial" pitchFamily="34" charset="0"/>
              </a:rPr>
              <a:t> (Haryana), as an institute to create and maintain a data bank containing names, addresses and qualifications of persons who are eligible and willing to act as independent directors, for the use of the company making the appointment of such directors.</a:t>
            </a:r>
          </a:p>
          <a:p>
            <a:pPr>
              <a:buNone/>
            </a:pPr>
            <a:r>
              <a:rPr lang="en-IN" dirty="0">
                <a:solidFill>
                  <a:schemeClr val="tx1"/>
                </a:solidFill>
              </a:rPr>
              <a:t> </a:t>
            </a:r>
          </a:p>
        </p:txBody>
      </p:sp>
      <p:sp>
        <p:nvSpPr>
          <p:cNvPr id="4" name="Slide Number Placeholder 3"/>
          <p:cNvSpPr>
            <a:spLocks noGrp="1"/>
          </p:cNvSpPr>
          <p:nvPr>
            <p:ph type="sldNum" sz="quarter" idx="12"/>
          </p:nvPr>
        </p:nvSpPr>
        <p:spPr/>
        <p:txBody>
          <a:bodyPr/>
          <a:lstStyle/>
          <a:p>
            <a:fld id="{4285AE73-0E03-409D-A6E9-9FF65278A506}" type="slidenum">
              <a:rPr lang="en-IN" smtClean="0"/>
              <a:pPr/>
              <a:t>18</a:t>
            </a:fld>
            <a:endParaRPr lang="en-IN"/>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428604"/>
            <a:ext cx="8229600" cy="576064"/>
          </a:xfrm>
        </p:spPr>
        <p:txBody>
          <a:bodyPr>
            <a:noAutofit/>
          </a:bodyPr>
          <a:lstStyle/>
          <a:p>
            <a:r>
              <a:rPr lang="en-IN" sz="2600" b="1" dirty="0"/>
              <a:t>Continued</a:t>
            </a:r>
            <a:r>
              <a:rPr lang="en-IN" sz="3600" b="1" dirty="0"/>
              <a:t>….</a:t>
            </a:r>
          </a:p>
        </p:txBody>
      </p:sp>
      <p:sp>
        <p:nvSpPr>
          <p:cNvPr id="3" name="Content Placeholder 2"/>
          <p:cNvSpPr>
            <a:spLocks noGrp="1"/>
          </p:cNvSpPr>
          <p:nvPr>
            <p:ph idx="1"/>
          </p:nvPr>
        </p:nvSpPr>
        <p:spPr>
          <a:xfrm>
            <a:off x="539552" y="1124744"/>
            <a:ext cx="8157592" cy="4896544"/>
          </a:xfrm>
        </p:spPr>
        <p:style>
          <a:lnRef idx="0">
            <a:schemeClr val="accent2"/>
          </a:lnRef>
          <a:fillRef idx="3">
            <a:schemeClr val="accent2"/>
          </a:fillRef>
          <a:effectRef idx="3">
            <a:schemeClr val="accent2"/>
          </a:effectRef>
          <a:fontRef idx="minor">
            <a:schemeClr val="lt1"/>
          </a:fontRef>
        </p:style>
        <p:txBody>
          <a:bodyPr>
            <a:normAutofit fontScale="62500" lnSpcReduction="20000"/>
          </a:bodyPr>
          <a:lstStyle/>
          <a:p>
            <a:pPr>
              <a:buBlip>
                <a:blip r:embed="rId2"/>
              </a:buBlip>
            </a:pPr>
            <a:endParaRPr lang="en-IN" sz="1600" dirty="0">
              <a:solidFill>
                <a:schemeClr val="tx1"/>
              </a:solidFill>
            </a:endParaRPr>
          </a:p>
          <a:p>
            <a:pPr algn="just">
              <a:buBlip>
                <a:blip r:embed="rId2"/>
              </a:buBlip>
            </a:pPr>
            <a:r>
              <a:rPr lang="en-US" sz="2500" b="1" u="sng" dirty="0">
                <a:solidFill>
                  <a:schemeClr val="tx1"/>
                </a:solidFill>
              </a:rPr>
              <a:t>COMPANIES (APPOINTMENT AND QUALIFICATION OF DIRECTORS), RULES, </a:t>
            </a:r>
            <a:r>
              <a:rPr lang="en-US" sz="3300" u="sng" dirty="0">
                <a:solidFill>
                  <a:schemeClr val="tx1"/>
                </a:solidFill>
              </a:rPr>
              <a:t>2014</a:t>
            </a:r>
            <a:r>
              <a:rPr lang="en-US" sz="2900" b="1" u="sng" dirty="0">
                <a:solidFill>
                  <a:schemeClr val="tx1"/>
                </a:solidFill>
              </a:rPr>
              <a:t>.  </a:t>
            </a:r>
            <a:endParaRPr lang="en-GB" sz="2500" b="1" u="sng" dirty="0">
              <a:solidFill>
                <a:schemeClr val="tx1"/>
              </a:solidFill>
            </a:endParaRPr>
          </a:p>
          <a:p>
            <a:pPr lvl="0"/>
            <a:endParaRPr lang="en-US" sz="2900" dirty="0">
              <a:solidFill>
                <a:schemeClr val="tx1"/>
              </a:solidFill>
            </a:endParaRPr>
          </a:p>
          <a:p>
            <a:pPr lvl="0" algn="just"/>
            <a:r>
              <a:rPr lang="en-US" dirty="0">
                <a:solidFill>
                  <a:schemeClr val="tx1"/>
                </a:solidFill>
              </a:rPr>
              <a:t>The provisions of the amended rules shall be applicable to all individuals who intend to be appointed as an Independent Directors and shall also cover all existing independent directors to comply with the same within 13 (Thirteen) months of commencement of the provisions. </a:t>
            </a:r>
          </a:p>
          <a:p>
            <a:pPr lvl="0" algn="just"/>
            <a:endParaRPr lang="en-GB" dirty="0">
              <a:solidFill>
                <a:schemeClr val="tx1"/>
              </a:solidFill>
            </a:endParaRPr>
          </a:p>
          <a:p>
            <a:pPr lvl="0" algn="just"/>
            <a:r>
              <a:rPr lang="en-US" dirty="0">
                <a:solidFill>
                  <a:schemeClr val="tx1"/>
                </a:solidFill>
              </a:rPr>
              <a:t>An online application is required to be made to IICA for the inclusion of name in the data bank for a period of 1 year or 5 yrs or lifetime and renewal applications are also required to be made within a </a:t>
            </a:r>
            <a:r>
              <a:rPr lang="en-IN" dirty="0">
                <a:solidFill>
                  <a:schemeClr val="tx1"/>
                </a:solidFill>
              </a:rPr>
              <a:t>period  of 30 days from the date of expiry of period </a:t>
            </a:r>
            <a:r>
              <a:rPr lang="en-IN" dirty="0" err="1">
                <a:solidFill>
                  <a:schemeClr val="tx1"/>
                </a:solidFill>
              </a:rPr>
              <a:t>upto</a:t>
            </a:r>
            <a:r>
              <a:rPr lang="en-IN" dirty="0">
                <a:solidFill>
                  <a:schemeClr val="tx1"/>
                </a:solidFill>
              </a:rPr>
              <a:t> which the name of the individual was applied for inclusion in the data bank, failing which, the name of such individual shall stand removed from the data bank of the institute. No application shall be made filled by an individual who has paid life time fees for inclusion of his name in the data bank.  </a:t>
            </a:r>
          </a:p>
          <a:p>
            <a:pPr lvl="0" algn="just"/>
            <a:endParaRPr lang="en-GB" dirty="0">
              <a:solidFill>
                <a:schemeClr val="tx1"/>
              </a:solidFill>
            </a:endParaRPr>
          </a:p>
          <a:p>
            <a:pPr lvl="0" algn="just"/>
            <a:r>
              <a:rPr lang="en-US" dirty="0">
                <a:solidFill>
                  <a:schemeClr val="tx1"/>
                </a:solidFill>
              </a:rPr>
              <a:t>Every individual whose name is included in the databank is required to qualify online Proficiency Test covering company law, securities law, basic accountancy etc. within a period of 2 year. </a:t>
            </a:r>
            <a:endParaRPr lang="en-GB" dirty="0">
              <a:solidFill>
                <a:schemeClr val="tx1"/>
              </a:solidFill>
            </a:endParaRPr>
          </a:p>
          <a:p>
            <a:pPr algn="just">
              <a:buBlip>
                <a:blip r:embed="rId2"/>
              </a:buBlip>
            </a:pPr>
            <a:endParaRPr lang="en-IN" dirty="0">
              <a:solidFill>
                <a:schemeClr val="tx1"/>
              </a:solidFill>
            </a:endParaRPr>
          </a:p>
        </p:txBody>
      </p:sp>
      <p:sp>
        <p:nvSpPr>
          <p:cNvPr id="4" name="Slide Number Placeholder 3"/>
          <p:cNvSpPr>
            <a:spLocks noGrp="1"/>
          </p:cNvSpPr>
          <p:nvPr>
            <p:ph type="sldNum" sz="quarter" idx="12"/>
          </p:nvPr>
        </p:nvSpPr>
        <p:spPr/>
        <p:txBody>
          <a:bodyPr/>
          <a:lstStyle/>
          <a:p>
            <a:fld id="{4285AE73-0E03-409D-A6E9-9FF65278A506}" type="slidenum">
              <a:rPr lang="en-IN" smtClean="0"/>
              <a:pPr/>
              <a:t>19</a:t>
            </a:fld>
            <a:endParaRPr lang="en-IN"/>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8219256" cy="504056"/>
          </a:xfrm>
        </p:spPr>
        <p:txBody>
          <a:bodyPr>
            <a:normAutofit/>
          </a:bodyPr>
          <a:lstStyle/>
          <a:p>
            <a:r>
              <a:rPr lang="en-IN" sz="2600" b="1" u="sng" dirty="0">
                <a:solidFill>
                  <a:schemeClr val="tx1"/>
                </a:solidFill>
              </a:rPr>
              <a:t> ABOUT THE COMPANY</a:t>
            </a:r>
          </a:p>
        </p:txBody>
      </p:sp>
      <p:sp>
        <p:nvSpPr>
          <p:cNvPr id="3" name="Content Placeholder 2"/>
          <p:cNvSpPr>
            <a:spLocks noGrp="1"/>
          </p:cNvSpPr>
          <p:nvPr>
            <p:ph idx="1"/>
          </p:nvPr>
        </p:nvSpPr>
        <p:spPr>
          <a:xfrm>
            <a:off x="467544" y="1196752"/>
            <a:ext cx="8219256" cy="5040560"/>
          </a:xfrm>
        </p:spPr>
        <p:style>
          <a:lnRef idx="0">
            <a:schemeClr val="accent2"/>
          </a:lnRef>
          <a:fillRef idx="3">
            <a:schemeClr val="accent2"/>
          </a:fillRef>
          <a:effectRef idx="3">
            <a:schemeClr val="accent2"/>
          </a:effectRef>
          <a:fontRef idx="minor">
            <a:schemeClr val="lt1"/>
          </a:fontRef>
        </p:style>
        <p:txBody>
          <a:bodyPr>
            <a:normAutofit/>
          </a:bodyPr>
          <a:lstStyle/>
          <a:p>
            <a:pPr algn="just">
              <a:buBlip>
                <a:blip r:embed="rId2"/>
              </a:buBlip>
            </a:pPr>
            <a:r>
              <a:rPr lang="en-IN" sz="1800" b="1" dirty="0">
                <a:solidFill>
                  <a:schemeClr val="tx1"/>
                </a:solidFill>
              </a:rPr>
              <a:t>HB Portfolio Limited </a:t>
            </a:r>
            <a:r>
              <a:rPr lang="en-IN" sz="1800" dirty="0">
                <a:solidFill>
                  <a:schemeClr val="tx1"/>
                </a:solidFill>
              </a:rPr>
              <a:t>was initially incorporated under the name of HB Stockholdings Limited on 18</a:t>
            </a:r>
            <a:r>
              <a:rPr lang="en-IN" sz="1800" baseline="30000" dirty="0">
                <a:solidFill>
                  <a:schemeClr val="tx1"/>
                </a:solidFill>
              </a:rPr>
              <a:t>th</a:t>
            </a:r>
            <a:r>
              <a:rPr lang="en-IN" sz="1800" dirty="0">
                <a:solidFill>
                  <a:schemeClr val="tx1"/>
                </a:solidFill>
              </a:rPr>
              <a:t> August 1994 with the main object of undertaking the Financial Services. The name of the Company was subsequently changed on 19</a:t>
            </a:r>
            <a:r>
              <a:rPr lang="en-IN" sz="1800" baseline="30000" dirty="0">
                <a:solidFill>
                  <a:schemeClr val="tx1"/>
                </a:solidFill>
              </a:rPr>
              <a:t>th</a:t>
            </a:r>
            <a:r>
              <a:rPr lang="en-IN" sz="1800" dirty="0">
                <a:solidFill>
                  <a:schemeClr val="tx1"/>
                </a:solidFill>
              </a:rPr>
              <a:t> February 1997 to the present name of HB Portfolio Ltd.</a:t>
            </a:r>
            <a:r>
              <a:rPr lang="en-US" sz="1800" dirty="0">
                <a:solidFill>
                  <a:schemeClr val="tx1"/>
                </a:solidFill>
              </a:rPr>
              <a:t> </a:t>
            </a:r>
          </a:p>
          <a:p>
            <a:pPr algn="just">
              <a:buBlip>
                <a:blip r:embed="rId2"/>
              </a:buBlip>
            </a:pPr>
            <a:r>
              <a:rPr lang="en-US" sz="1800" dirty="0">
                <a:solidFill>
                  <a:schemeClr val="tx1"/>
                </a:solidFill>
              </a:rPr>
              <a:t>Pursuant to a Scheme of Arrangement sanctioned by the Delhi High Court the Merchant Banking Division of HB Portfolio Leasing Limited (now known as HB Stockholdings Limited) was transferred to and vested in the Company.</a:t>
            </a:r>
          </a:p>
          <a:p>
            <a:pPr algn="just">
              <a:buBlip>
                <a:blip r:embed="rId2"/>
              </a:buBlip>
            </a:pPr>
            <a:r>
              <a:rPr lang="en-IN" sz="1800" dirty="0">
                <a:solidFill>
                  <a:schemeClr val="tx1"/>
                </a:solidFill>
              </a:rPr>
              <a:t>The Company’s equity shares are listed on BSE Limited (BSE).</a:t>
            </a:r>
          </a:p>
          <a:p>
            <a:pPr algn="just">
              <a:buBlip>
                <a:blip r:embed="rId2"/>
              </a:buBlip>
            </a:pPr>
            <a:r>
              <a:rPr lang="en-IN" sz="1800" dirty="0">
                <a:solidFill>
                  <a:schemeClr val="tx1"/>
                </a:solidFill>
              </a:rPr>
              <a:t>The Company’s has following Subsidiaries:</a:t>
            </a:r>
          </a:p>
          <a:p>
            <a:pPr algn="just">
              <a:buNone/>
            </a:pPr>
            <a:r>
              <a:rPr lang="en-IN" sz="1800" dirty="0">
                <a:solidFill>
                  <a:schemeClr val="tx1"/>
                </a:solidFill>
              </a:rPr>
              <a:t>     (</a:t>
            </a:r>
            <a:r>
              <a:rPr lang="en-IN" sz="1800" dirty="0" err="1">
                <a:solidFill>
                  <a:schemeClr val="tx1"/>
                </a:solidFill>
              </a:rPr>
              <a:t>i</a:t>
            </a:r>
            <a:r>
              <a:rPr lang="en-IN" sz="1800" dirty="0">
                <a:solidFill>
                  <a:schemeClr val="tx1"/>
                </a:solidFill>
              </a:rPr>
              <a:t>)   HB Securities Limited (</a:t>
            </a:r>
            <a:r>
              <a:rPr lang="en-IN" sz="1800" dirty="0" err="1">
                <a:solidFill>
                  <a:schemeClr val="tx1"/>
                </a:solidFill>
              </a:rPr>
              <a:t>Wos</a:t>
            </a:r>
            <a:r>
              <a:rPr lang="en-IN" sz="1800" dirty="0">
                <a:solidFill>
                  <a:schemeClr val="tx1"/>
                </a:solidFill>
              </a:rPr>
              <a:t>)</a:t>
            </a:r>
          </a:p>
          <a:p>
            <a:pPr algn="just">
              <a:buNone/>
            </a:pPr>
            <a:r>
              <a:rPr lang="en-IN" sz="1800" dirty="0">
                <a:solidFill>
                  <a:schemeClr val="tx1"/>
                </a:solidFill>
              </a:rPr>
              <a:t>     (ii)  HB Corporate Services Limited</a:t>
            </a:r>
          </a:p>
          <a:p>
            <a:pPr algn="just">
              <a:buNone/>
            </a:pPr>
            <a:r>
              <a:rPr lang="en-IN" sz="1800" dirty="0">
                <a:solidFill>
                  <a:schemeClr val="tx1"/>
                </a:solidFill>
              </a:rPr>
              <a:t>     (iii) Taurus Asset Management Company Limited</a:t>
            </a:r>
          </a:p>
          <a:p>
            <a:pPr algn="just">
              <a:buNone/>
            </a:pPr>
            <a:r>
              <a:rPr lang="en-IN" sz="1800" dirty="0">
                <a:solidFill>
                  <a:schemeClr val="tx1"/>
                </a:solidFill>
              </a:rPr>
              <a:t>     (iv) Taurus Investment Trust Company Limited</a:t>
            </a:r>
          </a:p>
          <a:p>
            <a:pPr algn="just">
              <a:buNone/>
            </a:pPr>
            <a:endParaRPr lang="en-IN" sz="1800" dirty="0">
              <a:solidFill>
                <a:schemeClr val="tx1"/>
              </a:solidFill>
            </a:endParaRPr>
          </a:p>
          <a:p>
            <a:pPr algn="just">
              <a:buNone/>
            </a:pPr>
            <a:endParaRPr lang="en-IN" dirty="0">
              <a:solidFill>
                <a:schemeClr val="tx1"/>
              </a:solidFill>
            </a:endParaRPr>
          </a:p>
          <a:p>
            <a:pPr algn="just">
              <a:buNone/>
            </a:pPr>
            <a:endParaRPr lang="en-IN" dirty="0">
              <a:solidFill>
                <a:srgbClr val="FF0000"/>
              </a:solidFill>
            </a:endParaRPr>
          </a:p>
        </p:txBody>
      </p:sp>
      <p:sp>
        <p:nvSpPr>
          <p:cNvPr id="4" name="Slide Number Placeholder 3"/>
          <p:cNvSpPr>
            <a:spLocks noGrp="1"/>
          </p:cNvSpPr>
          <p:nvPr>
            <p:ph type="sldNum" sz="quarter" idx="12"/>
          </p:nvPr>
        </p:nvSpPr>
        <p:spPr/>
        <p:txBody>
          <a:bodyPr/>
          <a:lstStyle/>
          <a:p>
            <a:fld id="{4285AE73-0E03-409D-A6E9-9FF65278A506}" type="slidenum">
              <a:rPr lang="en-IN" smtClean="0"/>
              <a:pPr/>
              <a:t>2</a:t>
            </a:fld>
            <a:endParaRPr lang="en-IN"/>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428604"/>
            <a:ext cx="8229600" cy="576064"/>
          </a:xfrm>
        </p:spPr>
        <p:txBody>
          <a:bodyPr>
            <a:noAutofit/>
          </a:bodyPr>
          <a:lstStyle/>
          <a:p>
            <a:r>
              <a:rPr lang="en-IN" sz="2600" b="1" dirty="0"/>
              <a:t>Continued</a:t>
            </a:r>
            <a:r>
              <a:rPr lang="en-IN" sz="3600" b="1" dirty="0"/>
              <a:t>….</a:t>
            </a:r>
          </a:p>
        </p:txBody>
      </p:sp>
      <p:sp>
        <p:nvSpPr>
          <p:cNvPr id="3" name="Content Placeholder 2"/>
          <p:cNvSpPr>
            <a:spLocks noGrp="1"/>
          </p:cNvSpPr>
          <p:nvPr>
            <p:ph idx="1"/>
          </p:nvPr>
        </p:nvSpPr>
        <p:spPr>
          <a:xfrm>
            <a:off x="539552" y="1124744"/>
            <a:ext cx="8157592" cy="5256584"/>
          </a:xfrm>
        </p:spPr>
        <p:style>
          <a:lnRef idx="0">
            <a:schemeClr val="accent2"/>
          </a:lnRef>
          <a:fillRef idx="3">
            <a:schemeClr val="accent2"/>
          </a:fillRef>
          <a:effectRef idx="3">
            <a:schemeClr val="accent2"/>
          </a:effectRef>
          <a:fontRef idx="minor">
            <a:schemeClr val="lt1"/>
          </a:fontRef>
        </p:style>
        <p:txBody>
          <a:bodyPr>
            <a:normAutofit fontScale="47500" lnSpcReduction="20000"/>
          </a:bodyPr>
          <a:lstStyle/>
          <a:p>
            <a:pPr>
              <a:buBlip>
                <a:blip r:embed="rId2"/>
              </a:buBlip>
            </a:pPr>
            <a:endParaRPr lang="en-IN" sz="1600" dirty="0">
              <a:solidFill>
                <a:schemeClr val="tx1"/>
              </a:solidFill>
            </a:endParaRPr>
          </a:p>
          <a:p>
            <a:pPr algn="just">
              <a:buBlip>
                <a:blip r:embed="rId2"/>
              </a:buBlip>
            </a:pPr>
            <a:r>
              <a:rPr lang="en-US" sz="2900" b="1" u="sng" dirty="0">
                <a:solidFill>
                  <a:schemeClr val="tx1"/>
                </a:solidFill>
              </a:rPr>
              <a:t>COMPANIES (APPOINTMENT AND QUALIFICATION OF DIRECTORS), RULES, </a:t>
            </a:r>
            <a:r>
              <a:rPr lang="en-US" sz="3600" b="1" u="sng" dirty="0">
                <a:solidFill>
                  <a:schemeClr val="tx1"/>
                </a:solidFill>
              </a:rPr>
              <a:t>2014</a:t>
            </a:r>
            <a:r>
              <a:rPr lang="en-US" sz="3300" b="1" u="sng" dirty="0">
                <a:solidFill>
                  <a:schemeClr val="tx1"/>
                </a:solidFill>
              </a:rPr>
              <a:t>.</a:t>
            </a:r>
            <a:endParaRPr lang="en-GB" sz="2900" b="1" u="sng" dirty="0">
              <a:solidFill>
                <a:schemeClr val="tx1"/>
              </a:solidFill>
            </a:endParaRPr>
          </a:p>
          <a:p>
            <a:pPr lvl="0"/>
            <a:endParaRPr lang="en-US" sz="2900" dirty="0">
              <a:solidFill>
                <a:schemeClr val="tx1"/>
              </a:solidFill>
            </a:endParaRPr>
          </a:p>
          <a:p>
            <a:pPr algn="just">
              <a:buBlip>
                <a:blip r:embed="rId2"/>
              </a:buBlip>
            </a:pPr>
            <a:r>
              <a:rPr lang="en-US" sz="3200" dirty="0">
                <a:solidFill>
                  <a:schemeClr val="tx1"/>
                </a:solidFill>
                <a:latin typeface="Arial" pitchFamily="34" charset="0"/>
                <a:cs typeface="Arial" pitchFamily="34" charset="0"/>
              </a:rPr>
              <a:t>MCA has granted an exemption to the Directors or KMP's</a:t>
            </a:r>
            <a:r>
              <a:rPr lang="en-IN" sz="3200" dirty="0">
                <a:solidFill>
                  <a:schemeClr val="tx1"/>
                </a:solidFill>
                <a:latin typeface="Arial" pitchFamily="34" charset="0"/>
                <a:cs typeface="Arial" pitchFamily="34" charset="0"/>
              </a:rPr>
              <a:t>, not be required to pass the online proficiency self-assessment test when he has served for a total period of not less than three years as on the date of inclusion of his name in the data bank</a:t>
            </a:r>
          </a:p>
          <a:p>
            <a:pPr algn="just">
              <a:buNone/>
            </a:pPr>
            <a:endParaRPr lang="en-GB" sz="3200" dirty="0">
              <a:solidFill>
                <a:schemeClr val="tx1"/>
              </a:solidFill>
              <a:latin typeface="Arial" pitchFamily="34" charset="0"/>
              <a:cs typeface="Arial" pitchFamily="34" charset="0"/>
            </a:endParaRPr>
          </a:p>
          <a:p>
            <a:pPr>
              <a:buNone/>
            </a:pPr>
            <a:r>
              <a:rPr lang="en-IN" sz="3200" dirty="0">
                <a:solidFill>
                  <a:schemeClr val="tx1"/>
                </a:solidFill>
                <a:latin typeface="Arial" pitchFamily="34" charset="0"/>
                <a:cs typeface="Arial" pitchFamily="34" charset="0"/>
              </a:rPr>
              <a:t>(A) as a director or KMP, in one or more of the following namely:-</a:t>
            </a:r>
          </a:p>
          <a:p>
            <a:pPr>
              <a:buNone/>
            </a:pPr>
            <a:r>
              <a:rPr lang="en-IN" sz="3200" dirty="0">
                <a:solidFill>
                  <a:schemeClr val="tx1"/>
                </a:solidFill>
                <a:latin typeface="Arial" pitchFamily="34" charset="0"/>
                <a:cs typeface="Arial" pitchFamily="34" charset="0"/>
              </a:rPr>
              <a:t>     </a:t>
            </a:r>
            <a:r>
              <a:rPr lang="en-IN" sz="3200" b="1" dirty="0">
                <a:solidFill>
                  <a:schemeClr val="tx1"/>
                </a:solidFill>
                <a:latin typeface="Arial" pitchFamily="34" charset="0"/>
                <a:cs typeface="Arial" pitchFamily="34" charset="0"/>
              </a:rPr>
              <a:t>(a)</a:t>
            </a:r>
            <a:r>
              <a:rPr lang="en-IN" sz="3200" dirty="0">
                <a:solidFill>
                  <a:schemeClr val="tx1"/>
                </a:solidFill>
                <a:latin typeface="Arial" pitchFamily="34" charset="0"/>
                <a:cs typeface="Arial" pitchFamily="34" charset="0"/>
              </a:rPr>
              <a:t> listed public company; or</a:t>
            </a:r>
          </a:p>
          <a:p>
            <a:pPr>
              <a:buNone/>
            </a:pPr>
            <a:r>
              <a:rPr lang="en-IN" sz="3200" b="1" dirty="0">
                <a:solidFill>
                  <a:schemeClr val="tx1"/>
                </a:solidFill>
                <a:latin typeface="Arial" pitchFamily="34" charset="0"/>
                <a:cs typeface="Arial" pitchFamily="34" charset="0"/>
              </a:rPr>
              <a:t>     (b)</a:t>
            </a:r>
            <a:r>
              <a:rPr lang="en-IN" sz="3200" dirty="0">
                <a:solidFill>
                  <a:schemeClr val="tx1"/>
                </a:solidFill>
                <a:latin typeface="Arial" pitchFamily="34" charset="0"/>
                <a:cs typeface="Arial" pitchFamily="34" charset="0"/>
              </a:rPr>
              <a:t> unlisted public company having a paid-up share capital of rupees ten </a:t>
            </a:r>
            <a:r>
              <a:rPr lang="en-IN" sz="3200" dirty="0" err="1">
                <a:solidFill>
                  <a:schemeClr val="tx1"/>
                </a:solidFill>
                <a:latin typeface="Arial" pitchFamily="34" charset="0"/>
                <a:cs typeface="Arial" pitchFamily="34" charset="0"/>
              </a:rPr>
              <a:t>crore</a:t>
            </a:r>
            <a:r>
              <a:rPr lang="en-IN" sz="3200" dirty="0">
                <a:solidFill>
                  <a:schemeClr val="tx1"/>
                </a:solidFill>
                <a:latin typeface="Arial" pitchFamily="34" charset="0"/>
                <a:cs typeface="Arial" pitchFamily="34" charset="0"/>
              </a:rPr>
              <a:t> or more; or</a:t>
            </a:r>
          </a:p>
          <a:p>
            <a:pPr>
              <a:buNone/>
            </a:pPr>
            <a:r>
              <a:rPr lang="en-IN" sz="3200" b="1" dirty="0">
                <a:solidFill>
                  <a:schemeClr val="tx1"/>
                </a:solidFill>
                <a:latin typeface="Arial" pitchFamily="34" charset="0"/>
                <a:cs typeface="Arial" pitchFamily="34" charset="0"/>
              </a:rPr>
              <a:t>     (c)</a:t>
            </a:r>
            <a:r>
              <a:rPr lang="en-IN" sz="3200" dirty="0">
                <a:solidFill>
                  <a:schemeClr val="tx1"/>
                </a:solidFill>
                <a:latin typeface="Arial" pitchFamily="34" charset="0"/>
                <a:cs typeface="Arial" pitchFamily="34" charset="0"/>
              </a:rPr>
              <a:t> body corporate listed on any recognized stock exchange  or in a country which is a member State of the Financial Action Task Force on money laundering and the regulator of the securities market in such member State is a member of International Organization of Securities Commissions; or</a:t>
            </a:r>
          </a:p>
          <a:p>
            <a:pPr>
              <a:buNone/>
            </a:pPr>
            <a:r>
              <a:rPr lang="en-IN" sz="3200" b="1" dirty="0">
                <a:solidFill>
                  <a:schemeClr val="tx1"/>
                </a:solidFill>
                <a:latin typeface="Arial" pitchFamily="34" charset="0"/>
                <a:cs typeface="Arial" pitchFamily="34" charset="0"/>
              </a:rPr>
              <a:t>     (d)</a:t>
            </a:r>
            <a:r>
              <a:rPr lang="en-IN" sz="3200" dirty="0">
                <a:solidFill>
                  <a:schemeClr val="tx1"/>
                </a:solidFill>
                <a:latin typeface="Arial" pitchFamily="34" charset="0"/>
                <a:cs typeface="Arial" pitchFamily="34" charset="0"/>
              </a:rPr>
              <a:t> bodies corporate incorporated outside India having a paid-up share capital of US$ 2 million or more; or</a:t>
            </a:r>
          </a:p>
          <a:p>
            <a:pPr>
              <a:buNone/>
            </a:pPr>
            <a:r>
              <a:rPr lang="en-IN" sz="3200" b="1" dirty="0">
                <a:solidFill>
                  <a:schemeClr val="tx1"/>
                </a:solidFill>
                <a:latin typeface="Arial" pitchFamily="34" charset="0"/>
                <a:cs typeface="Arial" pitchFamily="34" charset="0"/>
              </a:rPr>
              <a:t>     (e)</a:t>
            </a:r>
            <a:r>
              <a:rPr lang="en-IN" sz="3200" dirty="0">
                <a:solidFill>
                  <a:schemeClr val="tx1"/>
                </a:solidFill>
                <a:latin typeface="Arial" pitchFamily="34" charset="0"/>
                <a:cs typeface="Arial" pitchFamily="34" charset="0"/>
              </a:rPr>
              <a:t> statutory corporations set up under an Act of Parliament or any State Legislature carrying on commercial activities; or</a:t>
            </a:r>
          </a:p>
          <a:p>
            <a:pPr>
              <a:buNone/>
            </a:pPr>
            <a:r>
              <a:rPr lang="en-IN" sz="3200" dirty="0">
                <a:solidFill>
                  <a:schemeClr val="tx1"/>
                </a:solidFill>
                <a:latin typeface="Arial" pitchFamily="34" charset="0"/>
                <a:cs typeface="Arial" pitchFamily="34" charset="0"/>
              </a:rPr>
              <a:t>(B) in the pay scale of Director or equivalent or above in any Ministry or Department, of the Central Government or any State Government, and having experience in handling prescribed matters.</a:t>
            </a:r>
          </a:p>
          <a:p>
            <a:pPr algn="just">
              <a:buBlip>
                <a:blip r:embed="rId2"/>
              </a:buBlip>
            </a:pPr>
            <a:endParaRPr lang="en-IN" dirty="0">
              <a:solidFill>
                <a:schemeClr val="tx1"/>
              </a:solidFill>
            </a:endParaRPr>
          </a:p>
        </p:txBody>
      </p:sp>
      <p:sp>
        <p:nvSpPr>
          <p:cNvPr id="4" name="Slide Number Placeholder 3"/>
          <p:cNvSpPr>
            <a:spLocks noGrp="1"/>
          </p:cNvSpPr>
          <p:nvPr>
            <p:ph type="sldNum" sz="quarter" idx="12"/>
          </p:nvPr>
        </p:nvSpPr>
        <p:spPr/>
        <p:txBody>
          <a:bodyPr/>
          <a:lstStyle/>
          <a:p>
            <a:fld id="{4285AE73-0E03-409D-A6E9-9FF65278A506}" type="slidenum">
              <a:rPr lang="en-IN" smtClean="0"/>
              <a:pPr/>
              <a:t>20</a:t>
            </a:fld>
            <a:endParaRPr lang="en-IN"/>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428604"/>
            <a:ext cx="8229600" cy="576064"/>
          </a:xfrm>
        </p:spPr>
        <p:txBody>
          <a:bodyPr>
            <a:noAutofit/>
          </a:bodyPr>
          <a:lstStyle/>
          <a:p>
            <a:r>
              <a:rPr lang="en-IN" sz="2600" b="1" dirty="0"/>
              <a:t>Continued</a:t>
            </a:r>
            <a:r>
              <a:rPr lang="en-IN" sz="3600" b="1" dirty="0"/>
              <a:t>….</a:t>
            </a:r>
          </a:p>
        </p:txBody>
      </p:sp>
      <p:sp>
        <p:nvSpPr>
          <p:cNvPr id="3" name="Content Placeholder 2"/>
          <p:cNvSpPr>
            <a:spLocks noGrp="1"/>
          </p:cNvSpPr>
          <p:nvPr>
            <p:ph idx="1"/>
          </p:nvPr>
        </p:nvSpPr>
        <p:spPr>
          <a:xfrm>
            <a:off x="539552" y="1124744"/>
            <a:ext cx="8157592" cy="5256584"/>
          </a:xfrm>
        </p:spPr>
        <p:style>
          <a:lnRef idx="0">
            <a:schemeClr val="accent2"/>
          </a:lnRef>
          <a:fillRef idx="3">
            <a:schemeClr val="accent2"/>
          </a:fillRef>
          <a:effectRef idx="3">
            <a:schemeClr val="accent2"/>
          </a:effectRef>
          <a:fontRef idx="minor">
            <a:schemeClr val="lt1"/>
          </a:fontRef>
        </p:style>
        <p:txBody>
          <a:bodyPr>
            <a:normAutofit fontScale="55000" lnSpcReduction="20000"/>
          </a:bodyPr>
          <a:lstStyle/>
          <a:p>
            <a:pPr>
              <a:buBlip>
                <a:blip r:embed="rId2"/>
              </a:buBlip>
            </a:pPr>
            <a:endParaRPr lang="en-IN" sz="1600" dirty="0">
              <a:solidFill>
                <a:schemeClr val="tx1"/>
              </a:solidFill>
            </a:endParaRPr>
          </a:p>
          <a:p>
            <a:pPr algn="just">
              <a:buBlip>
                <a:blip r:embed="rId2"/>
              </a:buBlip>
            </a:pPr>
            <a:r>
              <a:rPr lang="en-US" sz="2900" b="1" u="sng" dirty="0">
                <a:solidFill>
                  <a:schemeClr val="tx1"/>
                </a:solidFill>
              </a:rPr>
              <a:t>COMPANIES (APPOINTMENT AND QUALIFICATION OF DIRECTORS), RULES, </a:t>
            </a:r>
            <a:r>
              <a:rPr lang="en-US" sz="3600" b="1" u="sng" dirty="0">
                <a:solidFill>
                  <a:schemeClr val="tx1"/>
                </a:solidFill>
              </a:rPr>
              <a:t>2014</a:t>
            </a:r>
            <a:r>
              <a:rPr lang="en-US" sz="3300" b="1" u="sng" dirty="0">
                <a:solidFill>
                  <a:schemeClr val="tx1"/>
                </a:solidFill>
              </a:rPr>
              <a:t>.</a:t>
            </a:r>
            <a:endParaRPr lang="en-GB" sz="2900" b="1" u="sng" dirty="0">
              <a:solidFill>
                <a:schemeClr val="tx1"/>
              </a:solidFill>
            </a:endParaRPr>
          </a:p>
          <a:p>
            <a:pPr lvl="0"/>
            <a:endParaRPr lang="en-US" sz="2900" dirty="0">
              <a:solidFill>
                <a:schemeClr val="tx1"/>
              </a:solidFill>
            </a:endParaRPr>
          </a:p>
          <a:p>
            <a:pPr algn="just">
              <a:buNone/>
            </a:pPr>
            <a:r>
              <a:rPr lang="en-IN" sz="3200" dirty="0">
                <a:solidFill>
                  <a:schemeClr val="tx1"/>
                </a:solidFill>
                <a:latin typeface="Arial" pitchFamily="34" charset="0"/>
                <a:cs typeface="Arial" pitchFamily="34" charset="0"/>
              </a:rPr>
              <a:t>(C)In the pay scale of Chief General Manager or above in the SEBI or the RBI or the Insurance Regulatory and Exchange Board or the RBI or the IRDA or the Pension Fund Regulatory and Development Authority and having experience in handling the matters relating to corporate laws or securities laws or economic laws</a:t>
            </a:r>
          </a:p>
          <a:p>
            <a:pPr algn="just">
              <a:buNone/>
            </a:pPr>
            <a:endParaRPr lang="en-IN" sz="3200" dirty="0">
              <a:solidFill>
                <a:schemeClr val="tx1"/>
              </a:solidFill>
              <a:latin typeface="Arial" pitchFamily="34" charset="0"/>
              <a:cs typeface="Arial" pitchFamily="34" charset="0"/>
            </a:endParaRPr>
          </a:p>
          <a:p>
            <a:r>
              <a:rPr lang="en-IN" sz="3200" dirty="0">
                <a:solidFill>
                  <a:schemeClr val="tx1"/>
                </a:solidFill>
                <a:latin typeface="Arial" pitchFamily="34" charset="0"/>
                <a:cs typeface="Arial" pitchFamily="34" charset="0"/>
              </a:rPr>
              <a:t>Provided also that the following individuals, who are or have been, for at least ten years :—</a:t>
            </a:r>
          </a:p>
          <a:p>
            <a:pPr>
              <a:buNone/>
            </a:pPr>
            <a:r>
              <a:rPr lang="en-IN" sz="3200" dirty="0">
                <a:solidFill>
                  <a:schemeClr val="tx1"/>
                </a:solidFill>
                <a:latin typeface="Arial" pitchFamily="34" charset="0"/>
                <a:cs typeface="Arial" pitchFamily="34" charset="0"/>
              </a:rPr>
              <a:t>     (I) an advocate of a court; or</a:t>
            </a:r>
          </a:p>
          <a:p>
            <a:pPr>
              <a:buNone/>
            </a:pPr>
            <a:r>
              <a:rPr lang="en-IN" sz="3200" dirty="0">
                <a:solidFill>
                  <a:schemeClr val="tx1"/>
                </a:solidFill>
                <a:latin typeface="Arial" pitchFamily="34" charset="0"/>
                <a:cs typeface="Arial" pitchFamily="34" charset="0"/>
              </a:rPr>
              <a:t>     (II) in practice as a chartered accountant; or</a:t>
            </a:r>
          </a:p>
          <a:p>
            <a:pPr>
              <a:buNone/>
            </a:pPr>
            <a:r>
              <a:rPr lang="en-IN" sz="3200" dirty="0">
                <a:solidFill>
                  <a:schemeClr val="tx1"/>
                </a:solidFill>
                <a:latin typeface="Arial" pitchFamily="34" charset="0"/>
                <a:cs typeface="Arial" pitchFamily="34" charset="0"/>
              </a:rPr>
              <a:t>     (III) in practice as a cost accountant; or</a:t>
            </a:r>
          </a:p>
          <a:p>
            <a:pPr>
              <a:buNone/>
            </a:pPr>
            <a:r>
              <a:rPr lang="en-IN" sz="3200" dirty="0">
                <a:solidFill>
                  <a:schemeClr val="tx1"/>
                </a:solidFill>
                <a:latin typeface="Arial" pitchFamily="34" charset="0"/>
                <a:cs typeface="Arial" pitchFamily="34" charset="0"/>
              </a:rPr>
              <a:t>     (IV) in practice as a company secretary</a:t>
            </a:r>
          </a:p>
          <a:p>
            <a:pPr>
              <a:buNone/>
            </a:pPr>
            <a:endParaRPr lang="en-IN" sz="3200" dirty="0">
              <a:solidFill>
                <a:schemeClr val="tx1"/>
              </a:solidFill>
              <a:latin typeface="Arial" pitchFamily="34" charset="0"/>
              <a:cs typeface="Arial" pitchFamily="34" charset="0"/>
            </a:endParaRPr>
          </a:p>
          <a:p>
            <a:pPr lvl="0" algn="just"/>
            <a:r>
              <a:rPr lang="en-US" sz="3200" dirty="0">
                <a:solidFill>
                  <a:schemeClr val="tx1"/>
                </a:solidFill>
                <a:latin typeface="Arial" pitchFamily="34" charset="0"/>
                <a:cs typeface="Arial" pitchFamily="34" charset="0"/>
              </a:rPr>
              <a:t>Further, an individual has to score a minimum of 50% marks in the proficiency test as may be conducted by the IICA to pass the test. There is no limit on number of attempts to qualify the same within 1 year.</a:t>
            </a:r>
            <a:r>
              <a:rPr lang="en-GB" sz="3200" dirty="0">
                <a:solidFill>
                  <a:schemeClr val="tx1"/>
                </a:solidFill>
                <a:latin typeface="Arial" pitchFamily="34" charset="0"/>
                <a:cs typeface="Arial" pitchFamily="34" charset="0"/>
              </a:rPr>
              <a:t> </a:t>
            </a:r>
          </a:p>
          <a:p>
            <a:pPr algn="just">
              <a:buBlip>
                <a:blip r:embed="rId2"/>
              </a:buBlip>
            </a:pPr>
            <a:endParaRPr lang="en-IN" dirty="0">
              <a:solidFill>
                <a:schemeClr val="tx1"/>
              </a:solidFill>
            </a:endParaRPr>
          </a:p>
        </p:txBody>
      </p:sp>
      <p:sp>
        <p:nvSpPr>
          <p:cNvPr id="4" name="Slide Number Placeholder 3"/>
          <p:cNvSpPr>
            <a:spLocks noGrp="1"/>
          </p:cNvSpPr>
          <p:nvPr>
            <p:ph type="sldNum" sz="quarter" idx="12"/>
          </p:nvPr>
        </p:nvSpPr>
        <p:spPr/>
        <p:txBody>
          <a:bodyPr/>
          <a:lstStyle/>
          <a:p>
            <a:fld id="{4285AE73-0E03-409D-A6E9-9FF65278A506}" type="slidenum">
              <a:rPr lang="en-IN" smtClean="0"/>
              <a:pPr/>
              <a:t>21</a:t>
            </a:fld>
            <a:endParaRPr lang="en-IN"/>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836712"/>
            <a:ext cx="8219256" cy="504056"/>
          </a:xfrm>
        </p:spPr>
        <p:txBody>
          <a:bodyPr>
            <a:noAutofit/>
          </a:bodyPr>
          <a:lstStyle/>
          <a:p>
            <a:r>
              <a:rPr lang="en-IN" sz="2600" b="1" u="sng" dirty="0"/>
              <a:t>Tenure  and obligations of Independent Directors</a:t>
            </a:r>
          </a:p>
        </p:txBody>
      </p:sp>
      <p:sp>
        <p:nvSpPr>
          <p:cNvPr id="3" name="Content Placeholder 2"/>
          <p:cNvSpPr>
            <a:spLocks noGrp="1"/>
          </p:cNvSpPr>
          <p:nvPr>
            <p:ph idx="1"/>
          </p:nvPr>
        </p:nvSpPr>
        <p:spPr>
          <a:xfrm>
            <a:off x="457200" y="1412776"/>
            <a:ext cx="8229600" cy="4968552"/>
          </a:xfrm>
        </p:spPr>
        <p:style>
          <a:lnRef idx="0">
            <a:schemeClr val="accent2"/>
          </a:lnRef>
          <a:fillRef idx="3">
            <a:schemeClr val="accent2"/>
          </a:fillRef>
          <a:effectRef idx="3">
            <a:schemeClr val="accent2"/>
          </a:effectRef>
          <a:fontRef idx="minor">
            <a:schemeClr val="lt1"/>
          </a:fontRef>
        </p:style>
        <p:txBody>
          <a:bodyPr>
            <a:normAutofit fontScale="77500" lnSpcReduction="20000"/>
          </a:bodyPr>
          <a:lstStyle/>
          <a:p>
            <a:pPr algn="just">
              <a:buBlip>
                <a:blip r:embed="rId3"/>
              </a:buBlip>
            </a:pPr>
            <a:r>
              <a:rPr lang="en-IN" sz="1600" b="1" u="sng" dirty="0">
                <a:solidFill>
                  <a:schemeClr val="tx1"/>
                </a:solidFill>
              </a:rPr>
              <a:t>As per Regulation 25 of Listing Regulations:</a:t>
            </a:r>
          </a:p>
          <a:p>
            <a:pPr algn="just">
              <a:buNone/>
            </a:pPr>
            <a:r>
              <a:rPr lang="en-IN" sz="1600" dirty="0">
                <a:solidFill>
                  <a:schemeClr val="tx1"/>
                </a:solidFill>
              </a:rPr>
              <a:t>	(1) No person shall be appointed or continue as an alternate director for an independent director of a listed entity.</a:t>
            </a:r>
          </a:p>
          <a:p>
            <a:pPr algn="just">
              <a:buNone/>
            </a:pPr>
            <a:r>
              <a:rPr lang="en-IN" sz="1600" dirty="0">
                <a:solidFill>
                  <a:schemeClr val="tx1"/>
                </a:solidFill>
              </a:rPr>
              <a:t>	(2) Maximum tenure of Independent Directors shall be in accordance with the   Companies Act, 2013 and rules made there under, from time to time.</a:t>
            </a:r>
          </a:p>
          <a:p>
            <a:pPr algn="just">
              <a:buNone/>
            </a:pPr>
            <a:r>
              <a:rPr lang="en-IN" sz="1600" dirty="0">
                <a:solidFill>
                  <a:schemeClr val="tx1"/>
                </a:solidFill>
              </a:rPr>
              <a:t>	(2) The appointment, re-appointment or removal of an independent director of a listed entity, shall be subject to the approval of shareholders by way of special resolution. The special resolution for the appointment of an independent director fails to get the requisite majority of votes but the votes cast in favour of the resolution exceed the votes cast against the resolution and the votes cast by the public shareholder in favour of the resolution exceed the votes cast against the resolution then the appointment of such an independent director shall be deemed to have been made.</a:t>
            </a:r>
          </a:p>
          <a:p>
            <a:pPr algn="just">
              <a:buNone/>
            </a:pPr>
            <a:r>
              <a:rPr lang="en-IN" sz="1600" dirty="0">
                <a:solidFill>
                  <a:schemeClr val="tx1"/>
                </a:solidFill>
              </a:rPr>
              <a:t>	Provided that the independent director appointed above shall be removed only if the votes cast in favour of the resolution proposing the removal exceed the votes cast against the resolution and the votes cast by the public shareholders in favour of the resolution exceed the votes cast against the resolution.	 </a:t>
            </a:r>
          </a:p>
          <a:p>
            <a:pPr algn="just">
              <a:buNone/>
            </a:pPr>
            <a:r>
              <a:rPr lang="en-IN" sz="1600" dirty="0">
                <a:solidFill>
                  <a:schemeClr val="tx1"/>
                </a:solidFill>
              </a:rPr>
              <a:t>	(3)  The Independent Directors shall hold at least one meeting in a financial year, without the presence of non-independent directors and members of the management. </a:t>
            </a:r>
          </a:p>
          <a:p>
            <a:pPr algn="just">
              <a:buNone/>
            </a:pPr>
            <a:r>
              <a:rPr lang="en-IN" sz="1600" dirty="0">
                <a:solidFill>
                  <a:schemeClr val="tx1"/>
                </a:solidFill>
              </a:rPr>
              <a:t>	(4) The independent directors shall, inter-alia, review the performance of non-independent directors &amp; chairperson of the listed entity, assess the quality, quantity and timeliness of flow of information between the management and the board of directors that is necessary for the board of directors to effectively and reasonably perform their duties of the listed entity.</a:t>
            </a:r>
          </a:p>
          <a:p>
            <a:pPr algn="just">
              <a:buNone/>
            </a:pPr>
            <a:r>
              <a:rPr lang="en-IN" sz="1600" dirty="0">
                <a:solidFill>
                  <a:schemeClr val="tx1"/>
                </a:solidFill>
              </a:rPr>
              <a:t>	 (5) An Independent director who resigns or is removed from the board of directors of the listed entity shall be replaced by a new independent director not later than three months from the date of vacancy. Provided that where the listed entity fulfils the requirement of independent directors without filling the vacancy created by such resignation or removal, the requirement of replacement by new independent shall not apply.    </a:t>
            </a:r>
          </a:p>
          <a:p>
            <a:pPr algn="just">
              <a:buNone/>
            </a:pPr>
            <a:r>
              <a:rPr lang="en-IN" sz="1600" dirty="0">
                <a:solidFill>
                  <a:schemeClr val="tx1"/>
                </a:solidFill>
              </a:rPr>
              <a:t>	</a:t>
            </a:r>
          </a:p>
          <a:p>
            <a:pPr algn="just">
              <a:buBlip>
                <a:blip r:embed="rId3"/>
              </a:buBlip>
            </a:pPr>
            <a:r>
              <a:rPr lang="en-IN" sz="1600" dirty="0">
                <a:solidFill>
                  <a:schemeClr val="tx1"/>
                </a:solidFill>
              </a:rPr>
              <a:t> As per section 149(10) of the Companies Act, 2013, an independent director shall hold office for a term up to five consecutive years on the Board of the Company and shall be eligible for re-appointment on passing of special resolution by the Company.</a:t>
            </a:r>
          </a:p>
          <a:p>
            <a:pPr algn="just">
              <a:buBlip>
                <a:blip r:embed="rId3"/>
              </a:buBlip>
            </a:pPr>
            <a:r>
              <a:rPr lang="en-IN" sz="1600" dirty="0">
                <a:solidFill>
                  <a:schemeClr val="tx1"/>
                </a:solidFill>
              </a:rPr>
              <a:t> As per section 149(11), no director shall hold more than two consecutive terms, but such independent director shall be eligible for appointment after the expiration of three years of ceasing to become an independent directors.</a:t>
            </a:r>
          </a:p>
          <a:p>
            <a:pPr>
              <a:buNone/>
            </a:pPr>
            <a:endParaRPr lang="en-IN" dirty="0">
              <a:solidFill>
                <a:schemeClr val="tx1"/>
              </a:solidFill>
            </a:endParaRPr>
          </a:p>
        </p:txBody>
      </p:sp>
      <p:sp>
        <p:nvSpPr>
          <p:cNvPr id="4" name="Slide Number Placeholder 3"/>
          <p:cNvSpPr>
            <a:spLocks noGrp="1"/>
          </p:cNvSpPr>
          <p:nvPr>
            <p:ph type="sldNum" sz="quarter" idx="12"/>
          </p:nvPr>
        </p:nvSpPr>
        <p:spPr/>
        <p:txBody>
          <a:bodyPr/>
          <a:lstStyle/>
          <a:p>
            <a:fld id="{4285AE73-0E03-409D-A6E9-9FF65278A506}" type="slidenum">
              <a:rPr lang="en-IN" smtClean="0"/>
              <a:pPr/>
              <a:t>22</a:t>
            </a:fld>
            <a:endParaRPr lang="en-IN"/>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92696"/>
            <a:ext cx="8219256" cy="576064"/>
          </a:xfrm>
        </p:spPr>
        <p:txBody>
          <a:bodyPr>
            <a:normAutofit/>
          </a:bodyPr>
          <a:lstStyle/>
          <a:p>
            <a:r>
              <a:rPr lang="en-IN" sz="2600" b="1" u="sng" dirty="0"/>
              <a:t>Need of Independent Directors</a:t>
            </a:r>
          </a:p>
        </p:txBody>
      </p:sp>
      <p:sp>
        <p:nvSpPr>
          <p:cNvPr id="3" name="Content Placeholder 2"/>
          <p:cNvSpPr>
            <a:spLocks noGrp="1"/>
          </p:cNvSpPr>
          <p:nvPr>
            <p:ph idx="1"/>
          </p:nvPr>
        </p:nvSpPr>
        <p:spPr>
          <a:xfrm>
            <a:off x="457200" y="1556792"/>
            <a:ext cx="8229600" cy="4767808"/>
          </a:xfrm>
        </p:spPr>
        <p:style>
          <a:lnRef idx="0">
            <a:schemeClr val="accent2"/>
          </a:lnRef>
          <a:fillRef idx="3">
            <a:schemeClr val="accent2"/>
          </a:fillRef>
          <a:effectRef idx="3">
            <a:schemeClr val="accent2"/>
          </a:effectRef>
          <a:fontRef idx="minor">
            <a:schemeClr val="lt1"/>
          </a:fontRef>
        </p:style>
        <p:txBody>
          <a:bodyPr>
            <a:normAutofit/>
          </a:bodyPr>
          <a:lstStyle/>
          <a:p>
            <a:pPr algn="just">
              <a:buBlip>
                <a:blip r:embed="rId2"/>
              </a:buBlip>
            </a:pPr>
            <a:r>
              <a:rPr lang="en-IN" sz="1600" dirty="0">
                <a:solidFill>
                  <a:schemeClr val="tx1"/>
                </a:solidFill>
              </a:rPr>
              <a:t>Independent directors broadly fit into overall structure of Corporate governance and are necessary to ensure effective balanced boards.</a:t>
            </a:r>
          </a:p>
          <a:p>
            <a:pPr algn="just">
              <a:buBlip>
                <a:blip r:embed="rId2"/>
              </a:buBlip>
            </a:pPr>
            <a:r>
              <a:rPr lang="en-IN" sz="1600" dirty="0">
                <a:solidFill>
                  <a:schemeClr val="tx1"/>
                </a:solidFill>
              </a:rPr>
              <a:t>The board is the most significant instrument of corporate governance .</a:t>
            </a:r>
          </a:p>
          <a:p>
            <a:pPr algn="just">
              <a:buBlip>
                <a:blip r:embed="rId2"/>
              </a:buBlip>
            </a:pPr>
            <a:r>
              <a:rPr lang="en-IN" sz="1600" dirty="0">
                <a:solidFill>
                  <a:schemeClr val="tx1"/>
                </a:solidFill>
              </a:rPr>
              <a:t>Effectiveness of the board as the oversight body to oversee what the management does.</a:t>
            </a:r>
          </a:p>
          <a:p>
            <a:pPr algn="just">
              <a:buBlip>
                <a:blip r:embed="rId2"/>
              </a:buBlip>
            </a:pPr>
            <a:r>
              <a:rPr lang="en-IN" sz="1600" dirty="0">
                <a:solidFill>
                  <a:schemeClr val="tx1"/>
                </a:solidFill>
              </a:rPr>
              <a:t>Independent of Directors are important, in view of :-</a:t>
            </a:r>
          </a:p>
          <a:p>
            <a:pPr algn="just">
              <a:buNone/>
            </a:pPr>
            <a:r>
              <a:rPr lang="en-IN" sz="1600" dirty="0">
                <a:solidFill>
                  <a:schemeClr val="tx1"/>
                </a:solidFill>
              </a:rPr>
              <a:t>	-Recent Scandals of disclosures &amp; duties.</a:t>
            </a:r>
          </a:p>
          <a:p>
            <a:pPr algn="just">
              <a:buNone/>
            </a:pPr>
            <a:r>
              <a:rPr lang="en-IN" sz="1600" dirty="0">
                <a:solidFill>
                  <a:schemeClr val="tx1"/>
                </a:solidFill>
              </a:rPr>
              <a:t>	-Size and scope of present day enterprise.</a:t>
            </a:r>
          </a:p>
          <a:p>
            <a:pPr algn="just">
              <a:buNone/>
            </a:pPr>
            <a:r>
              <a:rPr lang="en-IN" sz="1600" dirty="0">
                <a:solidFill>
                  <a:schemeClr val="tx1"/>
                </a:solidFill>
              </a:rPr>
              <a:t>	-Complexity of operations.</a:t>
            </a:r>
          </a:p>
        </p:txBody>
      </p:sp>
      <p:sp>
        <p:nvSpPr>
          <p:cNvPr id="4" name="Slide Number Placeholder 3"/>
          <p:cNvSpPr>
            <a:spLocks noGrp="1"/>
          </p:cNvSpPr>
          <p:nvPr>
            <p:ph type="sldNum" sz="quarter" idx="12"/>
          </p:nvPr>
        </p:nvSpPr>
        <p:spPr/>
        <p:txBody>
          <a:bodyPr/>
          <a:lstStyle/>
          <a:p>
            <a:fld id="{4285AE73-0E03-409D-A6E9-9FF65278A506}" type="slidenum">
              <a:rPr lang="en-IN" smtClean="0"/>
              <a:pPr/>
              <a:t>23</a:t>
            </a:fld>
            <a:endParaRPr lang="en-IN"/>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704088"/>
            <a:ext cx="8219256" cy="492664"/>
          </a:xfrm>
        </p:spPr>
        <p:txBody>
          <a:bodyPr>
            <a:normAutofit/>
          </a:bodyPr>
          <a:lstStyle/>
          <a:p>
            <a:r>
              <a:rPr lang="en-IN" sz="2600" b="1" u="sng" dirty="0"/>
              <a:t>Code For Independent Directors</a:t>
            </a:r>
          </a:p>
        </p:txBody>
      </p:sp>
      <p:sp>
        <p:nvSpPr>
          <p:cNvPr id="3" name="Content Placeholder 2"/>
          <p:cNvSpPr>
            <a:spLocks noGrp="1"/>
          </p:cNvSpPr>
          <p:nvPr>
            <p:ph idx="1"/>
          </p:nvPr>
        </p:nvSpPr>
        <p:spPr>
          <a:xfrm>
            <a:off x="457200" y="1412776"/>
            <a:ext cx="8229600" cy="4911824"/>
          </a:xfrm>
        </p:spPr>
        <p:style>
          <a:lnRef idx="0">
            <a:schemeClr val="accent2"/>
          </a:lnRef>
          <a:fillRef idx="3">
            <a:schemeClr val="accent2"/>
          </a:fillRef>
          <a:effectRef idx="3">
            <a:schemeClr val="accent2"/>
          </a:effectRef>
          <a:fontRef idx="minor">
            <a:schemeClr val="lt1"/>
          </a:fontRef>
        </p:style>
        <p:txBody>
          <a:bodyPr>
            <a:normAutofit fontScale="62500" lnSpcReduction="20000"/>
          </a:bodyPr>
          <a:lstStyle/>
          <a:p>
            <a:pPr marL="0" indent="0">
              <a:buNone/>
            </a:pPr>
            <a:r>
              <a:rPr lang="en-IN" b="1" dirty="0">
                <a:solidFill>
                  <a:schemeClr val="tx1"/>
                </a:solidFill>
              </a:rPr>
              <a:t>Schedule IV of the Companies Act, 2013 </a:t>
            </a:r>
            <a:r>
              <a:rPr lang="en-IN" dirty="0">
                <a:solidFill>
                  <a:schemeClr val="tx1"/>
                </a:solidFill>
              </a:rPr>
              <a:t>provides guidelines of Professional conduct for an Independent director. </a:t>
            </a:r>
          </a:p>
          <a:p>
            <a:pPr>
              <a:buNone/>
            </a:pPr>
            <a:r>
              <a:rPr lang="en-US" dirty="0">
                <a:solidFill>
                  <a:schemeClr val="tx1"/>
                </a:solidFill>
              </a:rPr>
              <a:t>	</a:t>
            </a:r>
            <a:r>
              <a:rPr lang="en-US" b="1" dirty="0">
                <a:solidFill>
                  <a:schemeClr val="tx1"/>
                </a:solidFill>
              </a:rPr>
              <a:t>An Independent director of the Company shall: </a:t>
            </a:r>
            <a:endParaRPr lang="en-IN" b="1" dirty="0">
              <a:solidFill>
                <a:schemeClr val="tx1"/>
              </a:solidFill>
            </a:endParaRPr>
          </a:p>
          <a:p>
            <a:pPr algn="just">
              <a:buClr>
                <a:srgbClr val="7030A0"/>
              </a:buClr>
              <a:buFont typeface="Wingdings 2" pitchFamily="18" charset="2"/>
              <a:buChar char="¿"/>
            </a:pPr>
            <a:r>
              <a:rPr lang="en-US" dirty="0">
                <a:solidFill>
                  <a:schemeClr val="tx1"/>
                </a:solidFill>
              </a:rPr>
              <a:t>Uphold ethical standards of integrity and probity.</a:t>
            </a:r>
          </a:p>
          <a:p>
            <a:pPr algn="just">
              <a:buClr>
                <a:srgbClr val="7030A0"/>
              </a:buClr>
              <a:buFont typeface="Wingdings 2" pitchFamily="18" charset="2"/>
              <a:buChar char="¿"/>
            </a:pPr>
            <a:r>
              <a:rPr lang="en-US" dirty="0">
                <a:solidFill>
                  <a:schemeClr val="tx1"/>
                </a:solidFill>
              </a:rPr>
              <a:t>Act objectively and constructively while exercising his duties.</a:t>
            </a:r>
          </a:p>
          <a:p>
            <a:pPr algn="just">
              <a:buClr>
                <a:srgbClr val="7030A0"/>
              </a:buClr>
              <a:buFont typeface="Wingdings 2" pitchFamily="18" charset="2"/>
              <a:buChar char="¿"/>
            </a:pPr>
            <a:r>
              <a:rPr lang="en-US" dirty="0">
                <a:solidFill>
                  <a:schemeClr val="tx1"/>
                </a:solidFill>
              </a:rPr>
              <a:t>Exercise his responsibilities in a bona fide manner in the interest of the Company.</a:t>
            </a:r>
          </a:p>
          <a:p>
            <a:pPr algn="just">
              <a:buClr>
                <a:srgbClr val="7030A0"/>
              </a:buClr>
              <a:buFont typeface="Wingdings 2" pitchFamily="18" charset="2"/>
              <a:buChar char="¿"/>
            </a:pPr>
            <a:r>
              <a:rPr lang="en-US" dirty="0">
                <a:solidFill>
                  <a:schemeClr val="tx1"/>
                </a:solidFill>
              </a:rPr>
              <a:t>Devote sufficient time and attention to his professional obligations for informed and balanced decision making. </a:t>
            </a:r>
          </a:p>
          <a:p>
            <a:pPr algn="just">
              <a:buClr>
                <a:srgbClr val="7030A0"/>
              </a:buClr>
              <a:buFont typeface="Wingdings 2" pitchFamily="18" charset="2"/>
              <a:buChar char="¿"/>
            </a:pPr>
            <a:r>
              <a:rPr lang="en-US" dirty="0">
                <a:solidFill>
                  <a:schemeClr val="tx1"/>
                </a:solidFill>
              </a:rPr>
              <a:t>Not allow any extraneous considerations that will vitiate his exercise of objective Independent judgment in the paramount interest of the Company as a whole, while concurring in or dissenting from the collective judgment of the Board in its decision</a:t>
            </a:r>
            <a:br>
              <a:rPr lang="en-US" dirty="0">
                <a:solidFill>
                  <a:schemeClr val="tx1"/>
                </a:solidFill>
              </a:rPr>
            </a:br>
            <a:r>
              <a:rPr lang="en-US" dirty="0">
                <a:solidFill>
                  <a:schemeClr val="tx1"/>
                </a:solidFill>
              </a:rPr>
              <a:t>making.</a:t>
            </a:r>
          </a:p>
          <a:p>
            <a:pPr algn="just">
              <a:buClr>
                <a:srgbClr val="7030A0"/>
              </a:buClr>
              <a:buFont typeface="Wingdings 2" pitchFamily="18" charset="2"/>
              <a:buChar char="¿"/>
            </a:pPr>
            <a:r>
              <a:rPr lang="en-US" dirty="0">
                <a:solidFill>
                  <a:schemeClr val="tx1"/>
                </a:solidFill>
              </a:rPr>
              <a:t>Not abuse his position to the detriment of the Company or its shareholders or for </a:t>
            </a:r>
            <a:br>
              <a:rPr lang="en-US" dirty="0">
                <a:solidFill>
                  <a:schemeClr val="tx1"/>
                </a:solidFill>
              </a:rPr>
            </a:br>
            <a:r>
              <a:rPr lang="en-US" dirty="0">
                <a:solidFill>
                  <a:schemeClr val="tx1"/>
                </a:solidFill>
              </a:rPr>
              <a:t>the purpose of gaining direct or indirect personal advantage or advantage for any </a:t>
            </a:r>
            <a:br>
              <a:rPr lang="en-US" dirty="0">
                <a:solidFill>
                  <a:schemeClr val="tx1"/>
                </a:solidFill>
              </a:rPr>
            </a:br>
            <a:r>
              <a:rPr lang="en-US" dirty="0">
                <a:solidFill>
                  <a:schemeClr val="tx1"/>
                </a:solidFill>
              </a:rPr>
              <a:t>associated person.</a:t>
            </a:r>
          </a:p>
          <a:p>
            <a:pPr algn="just">
              <a:buClr>
                <a:srgbClr val="7030A0"/>
              </a:buClr>
              <a:buFont typeface="Wingdings 2" pitchFamily="18" charset="2"/>
              <a:buChar char="¿"/>
            </a:pPr>
            <a:r>
              <a:rPr lang="en-US" dirty="0">
                <a:solidFill>
                  <a:schemeClr val="tx1"/>
                </a:solidFill>
              </a:rPr>
              <a:t>Refrain from any action that would lead to loss of his independence.</a:t>
            </a:r>
          </a:p>
          <a:p>
            <a:pPr algn="just">
              <a:buClr>
                <a:srgbClr val="7030A0"/>
              </a:buClr>
              <a:buFont typeface="Wingdings 2" pitchFamily="18" charset="2"/>
              <a:buChar char="¿"/>
            </a:pPr>
            <a:r>
              <a:rPr lang="en-US" dirty="0">
                <a:solidFill>
                  <a:schemeClr val="tx1"/>
                </a:solidFill>
              </a:rPr>
              <a:t>Where circumstances arise which make an independent Director lose his independence, the independent director must immediately inform the Board accordingly.</a:t>
            </a:r>
          </a:p>
          <a:p>
            <a:pPr algn="just">
              <a:buClr>
                <a:srgbClr val="7030A0"/>
              </a:buClr>
              <a:buFont typeface="Wingdings 2" pitchFamily="18" charset="2"/>
              <a:buChar char="¿"/>
            </a:pPr>
            <a:r>
              <a:rPr lang="en-US" dirty="0">
                <a:solidFill>
                  <a:schemeClr val="tx1"/>
                </a:solidFill>
              </a:rPr>
              <a:t>Assist the Company in implementing the best corporate governance practices.</a:t>
            </a:r>
            <a:endParaRPr lang="en-IN" dirty="0">
              <a:solidFill>
                <a:schemeClr val="tx1"/>
              </a:solidFill>
            </a:endParaRPr>
          </a:p>
          <a:p>
            <a:pPr>
              <a:buFont typeface="Wingdings" pitchFamily="2" charset="2"/>
              <a:buChar char="q"/>
            </a:pPr>
            <a:endParaRPr lang="en-IN" dirty="0">
              <a:solidFill>
                <a:schemeClr val="tx1"/>
              </a:solidFill>
            </a:endParaRPr>
          </a:p>
        </p:txBody>
      </p:sp>
      <p:sp>
        <p:nvSpPr>
          <p:cNvPr id="4" name="Slide Number Placeholder 3"/>
          <p:cNvSpPr>
            <a:spLocks noGrp="1"/>
          </p:cNvSpPr>
          <p:nvPr>
            <p:ph type="sldNum" sz="quarter" idx="12"/>
          </p:nvPr>
        </p:nvSpPr>
        <p:spPr/>
        <p:txBody>
          <a:bodyPr/>
          <a:lstStyle/>
          <a:p>
            <a:fld id="{4285AE73-0E03-409D-A6E9-9FF65278A506}" type="slidenum">
              <a:rPr lang="en-IN" smtClean="0"/>
              <a:pPr/>
              <a:t>24</a:t>
            </a:fld>
            <a:endParaRPr lang="en-IN"/>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Users\HB Stockholdings\Desktop\Images for PPT\role and respo.jpg"/>
          <p:cNvPicPr>
            <a:picLocks noChangeAspect="1" noChangeArrowheads="1"/>
          </p:cNvPicPr>
          <p:nvPr/>
        </p:nvPicPr>
        <p:blipFill>
          <a:blip r:embed="rId2" cstate="print"/>
          <a:stretch>
            <a:fillRect/>
          </a:stretch>
        </p:blipFill>
        <p:spPr bwMode="auto">
          <a:xfrm>
            <a:off x="3491880" y="2492896"/>
            <a:ext cx="3312367" cy="3239408"/>
          </a:xfrm>
          <a:prstGeom prst="rect">
            <a:avLst/>
          </a:prstGeom>
        </p:spPr>
        <p:style>
          <a:lnRef idx="0">
            <a:schemeClr val="accent2"/>
          </a:lnRef>
          <a:fillRef idx="3">
            <a:schemeClr val="accent2"/>
          </a:fillRef>
          <a:effectRef idx="3">
            <a:schemeClr val="accent2"/>
          </a:effectRef>
          <a:fontRef idx="minor">
            <a:schemeClr val="lt1"/>
          </a:fontRef>
        </p:style>
      </p:pic>
      <p:pic>
        <p:nvPicPr>
          <p:cNvPr id="5123" name="Picture 3" descr="C:\Users\HB Stockholdings\Desktop\Images for PPT\image role.jpg"/>
          <p:cNvPicPr>
            <a:picLocks noChangeAspect="1" noChangeArrowheads="1"/>
          </p:cNvPicPr>
          <p:nvPr/>
        </p:nvPicPr>
        <p:blipFill>
          <a:blip r:embed="rId3" cstate="print"/>
          <a:srcRect/>
          <a:stretch>
            <a:fillRect/>
          </a:stretch>
        </p:blipFill>
        <p:spPr bwMode="auto">
          <a:xfrm>
            <a:off x="251520" y="1196752"/>
            <a:ext cx="1859301" cy="1656184"/>
          </a:xfrm>
          <a:prstGeom prst="rect">
            <a:avLst/>
          </a:prstGeom>
          <a:noFill/>
        </p:spPr>
      </p:pic>
      <p:sp>
        <p:nvSpPr>
          <p:cNvPr id="2" name="Slide Number Placeholder 1"/>
          <p:cNvSpPr>
            <a:spLocks noGrp="1"/>
          </p:cNvSpPr>
          <p:nvPr>
            <p:ph type="sldNum" sz="quarter" idx="12"/>
          </p:nvPr>
        </p:nvSpPr>
        <p:spPr/>
        <p:txBody>
          <a:bodyPr/>
          <a:lstStyle/>
          <a:p>
            <a:fld id="{4285AE73-0E03-409D-A6E9-9FF65278A506}" type="slidenum">
              <a:rPr lang="en-IN" smtClean="0"/>
              <a:pPr/>
              <a:t>25</a:t>
            </a:fld>
            <a:endParaRPr lang="en-IN"/>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704088"/>
            <a:ext cx="8147248" cy="564672"/>
          </a:xfrm>
        </p:spPr>
        <p:txBody>
          <a:bodyPr>
            <a:normAutofit/>
          </a:bodyPr>
          <a:lstStyle/>
          <a:p>
            <a:r>
              <a:rPr lang="en-IN" sz="2600" b="1" u="sng" dirty="0"/>
              <a:t>Role &amp; Functions of Independent Directors</a:t>
            </a:r>
          </a:p>
        </p:txBody>
      </p:sp>
      <p:sp>
        <p:nvSpPr>
          <p:cNvPr id="3" name="Content Placeholder 2"/>
          <p:cNvSpPr>
            <a:spLocks noGrp="1"/>
          </p:cNvSpPr>
          <p:nvPr>
            <p:ph idx="1"/>
          </p:nvPr>
        </p:nvSpPr>
        <p:spPr>
          <a:xfrm>
            <a:off x="457200" y="1484784"/>
            <a:ext cx="8229600" cy="4839816"/>
          </a:xfrm>
        </p:spPr>
        <p:style>
          <a:lnRef idx="1">
            <a:schemeClr val="accent2"/>
          </a:lnRef>
          <a:fillRef idx="3">
            <a:schemeClr val="accent2"/>
          </a:fillRef>
          <a:effectRef idx="2">
            <a:schemeClr val="accent2"/>
          </a:effectRef>
          <a:fontRef idx="minor">
            <a:schemeClr val="lt1"/>
          </a:fontRef>
        </p:style>
        <p:txBody>
          <a:bodyPr>
            <a:normAutofit fontScale="70000" lnSpcReduction="20000"/>
          </a:bodyPr>
          <a:lstStyle/>
          <a:p>
            <a:pPr>
              <a:buNone/>
            </a:pPr>
            <a:r>
              <a:rPr lang="en-IN" dirty="0">
                <a:solidFill>
                  <a:schemeClr val="tx1"/>
                </a:solidFill>
              </a:rPr>
              <a:t>The Independent Directors shall:</a:t>
            </a:r>
          </a:p>
          <a:p>
            <a:pPr algn="just">
              <a:buClr>
                <a:srgbClr val="0070C0"/>
              </a:buClr>
              <a:buFont typeface="Wingdings 2" pitchFamily="18" charset="2"/>
              <a:buChar char="¿"/>
            </a:pPr>
            <a:r>
              <a:rPr lang="en-IN" dirty="0">
                <a:solidFill>
                  <a:schemeClr val="tx1"/>
                </a:solidFill>
              </a:rPr>
              <a:t>Help in bringing an independent judgement to bear on the Board’s deliberations especially on issues of strategy, performance, risk management, resources, key appointments and standard of conduct.</a:t>
            </a:r>
          </a:p>
          <a:p>
            <a:pPr algn="just">
              <a:buClr>
                <a:srgbClr val="0070C0"/>
              </a:buClr>
              <a:buFont typeface="Wingdings 2" pitchFamily="18" charset="2"/>
              <a:buChar char="¿"/>
            </a:pPr>
            <a:r>
              <a:rPr lang="en-IN" dirty="0">
                <a:solidFill>
                  <a:schemeClr val="tx1"/>
                </a:solidFill>
              </a:rPr>
              <a:t>Bring an objective view in the evaluation of the performance of board and management.</a:t>
            </a:r>
          </a:p>
          <a:p>
            <a:pPr algn="just">
              <a:buClr>
                <a:srgbClr val="0070C0"/>
              </a:buClr>
              <a:buFont typeface="Wingdings 2" pitchFamily="18" charset="2"/>
              <a:buChar char="¿"/>
            </a:pPr>
            <a:r>
              <a:rPr lang="en-IN" dirty="0">
                <a:solidFill>
                  <a:schemeClr val="tx1"/>
                </a:solidFill>
              </a:rPr>
              <a:t>Scrutinise the performance of management in meeting agreed goals and objectives and monitor the reporting of performance.</a:t>
            </a:r>
          </a:p>
          <a:p>
            <a:pPr algn="just">
              <a:buClr>
                <a:srgbClr val="0070C0"/>
              </a:buClr>
              <a:buFont typeface="Wingdings 2" pitchFamily="18" charset="2"/>
              <a:buChar char="¿"/>
            </a:pPr>
            <a:r>
              <a:rPr lang="en-IN" dirty="0">
                <a:solidFill>
                  <a:schemeClr val="tx1"/>
                </a:solidFill>
              </a:rPr>
              <a:t>Satisfy themselves on the integrity of financial information and that financial controls and the systems of risk management are robust and defensible.</a:t>
            </a:r>
          </a:p>
          <a:p>
            <a:pPr algn="just">
              <a:buClr>
                <a:srgbClr val="0070C0"/>
              </a:buClr>
              <a:buFont typeface="Wingdings 2" pitchFamily="18" charset="2"/>
              <a:buChar char="¿"/>
            </a:pPr>
            <a:r>
              <a:rPr lang="en-IN" dirty="0">
                <a:solidFill>
                  <a:schemeClr val="tx1"/>
                </a:solidFill>
              </a:rPr>
              <a:t>Safeguard the interests of all stakeholders, particularly the minority shareholders.</a:t>
            </a:r>
          </a:p>
          <a:p>
            <a:pPr algn="just">
              <a:buClr>
                <a:srgbClr val="0070C0"/>
              </a:buClr>
              <a:buFont typeface="Wingdings 2" pitchFamily="18" charset="2"/>
              <a:buChar char="¿"/>
            </a:pPr>
            <a:r>
              <a:rPr lang="en-IN" dirty="0">
                <a:solidFill>
                  <a:schemeClr val="tx1"/>
                </a:solidFill>
              </a:rPr>
              <a:t>Balance the conflicting interest of the stakeholders.</a:t>
            </a:r>
          </a:p>
          <a:p>
            <a:pPr algn="just">
              <a:buClr>
                <a:srgbClr val="0070C0"/>
              </a:buClr>
              <a:buFont typeface="Wingdings 2" pitchFamily="18" charset="2"/>
              <a:buChar char="¿"/>
            </a:pPr>
            <a:r>
              <a:rPr lang="en-IN" dirty="0">
                <a:solidFill>
                  <a:schemeClr val="tx1"/>
                </a:solidFill>
              </a:rPr>
              <a:t>Determine appropriate  levels of remuneration of executive directors, key managerial personnel and senior management and have a prime role in appointing and where necessary recommend removal of executive directors, key managerial personnel and senior management.</a:t>
            </a:r>
          </a:p>
          <a:p>
            <a:pPr algn="just">
              <a:buClr>
                <a:srgbClr val="0070C0"/>
              </a:buClr>
              <a:buFont typeface="Wingdings 2" pitchFamily="18" charset="2"/>
              <a:buChar char="¿"/>
            </a:pPr>
            <a:r>
              <a:rPr lang="en-IN" dirty="0">
                <a:solidFill>
                  <a:schemeClr val="tx1"/>
                </a:solidFill>
              </a:rPr>
              <a:t>Moderate and arbitrate in the interest of the company as a whole, in situations of conflict between management shareholder’s interest.</a:t>
            </a:r>
          </a:p>
          <a:p>
            <a:pPr>
              <a:buNone/>
            </a:pPr>
            <a:endParaRPr lang="en-IN" dirty="0">
              <a:solidFill>
                <a:schemeClr val="tx1"/>
              </a:solidFill>
            </a:endParaRPr>
          </a:p>
          <a:p>
            <a:pPr algn="just">
              <a:buFont typeface="Wingdings" pitchFamily="2" charset="2"/>
              <a:buChar char="v"/>
            </a:pPr>
            <a:endParaRPr lang="en-IN" dirty="0">
              <a:solidFill>
                <a:schemeClr val="tx1"/>
              </a:solidFill>
            </a:endParaRPr>
          </a:p>
          <a:p>
            <a:pPr algn="just">
              <a:buNone/>
            </a:pPr>
            <a:endParaRPr lang="en-IN" dirty="0">
              <a:solidFill>
                <a:schemeClr val="tx1"/>
              </a:solidFill>
            </a:endParaRPr>
          </a:p>
        </p:txBody>
      </p:sp>
      <p:sp>
        <p:nvSpPr>
          <p:cNvPr id="4" name="Slide Number Placeholder 3"/>
          <p:cNvSpPr>
            <a:spLocks noGrp="1"/>
          </p:cNvSpPr>
          <p:nvPr>
            <p:ph type="sldNum" sz="quarter" idx="12"/>
          </p:nvPr>
        </p:nvSpPr>
        <p:spPr/>
        <p:txBody>
          <a:bodyPr/>
          <a:lstStyle/>
          <a:p>
            <a:fld id="{4285AE73-0E03-409D-A6E9-9FF65278A506}" type="slidenum">
              <a:rPr lang="en-IN" smtClean="0"/>
              <a:pPr/>
              <a:t>26</a:t>
            </a:fld>
            <a:endParaRPr lang="en-IN"/>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548680"/>
            <a:ext cx="8229600" cy="1080120"/>
          </a:xfrm>
        </p:spPr>
        <p:txBody>
          <a:bodyPr>
            <a:noAutofit/>
          </a:bodyPr>
          <a:lstStyle/>
          <a:p>
            <a:r>
              <a:rPr lang="en-IN" sz="2600" b="1" u="sng" dirty="0"/>
              <a:t>Duties &amp; Responsibilities of Independent Directors</a:t>
            </a:r>
          </a:p>
        </p:txBody>
      </p:sp>
      <p:sp>
        <p:nvSpPr>
          <p:cNvPr id="3" name="Content Placeholder 2"/>
          <p:cNvSpPr>
            <a:spLocks noGrp="1"/>
          </p:cNvSpPr>
          <p:nvPr>
            <p:ph idx="1"/>
          </p:nvPr>
        </p:nvSpPr>
        <p:spPr>
          <a:xfrm>
            <a:off x="457200" y="1628800"/>
            <a:ext cx="8229600" cy="4824536"/>
          </a:xfrm>
        </p:spPr>
        <p:style>
          <a:lnRef idx="0">
            <a:schemeClr val="accent2"/>
          </a:lnRef>
          <a:fillRef idx="3">
            <a:schemeClr val="accent2"/>
          </a:fillRef>
          <a:effectRef idx="3">
            <a:schemeClr val="accent2"/>
          </a:effectRef>
          <a:fontRef idx="minor">
            <a:schemeClr val="lt1"/>
          </a:fontRef>
        </p:style>
        <p:txBody>
          <a:bodyPr>
            <a:normAutofit/>
          </a:bodyPr>
          <a:lstStyle/>
          <a:p>
            <a:pPr>
              <a:buBlip>
                <a:blip r:embed="rId2"/>
              </a:buBlip>
            </a:pPr>
            <a:r>
              <a:rPr lang="en-IN" sz="1600" dirty="0">
                <a:solidFill>
                  <a:schemeClr val="tx1"/>
                </a:solidFill>
              </a:rPr>
              <a:t>Undertake appropriate induction and regularly update and refresh their skills, knowledge and familiarity with the Company.</a:t>
            </a:r>
          </a:p>
          <a:p>
            <a:pPr>
              <a:buBlip>
                <a:blip r:embed="rId2"/>
              </a:buBlip>
            </a:pPr>
            <a:r>
              <a:rPr lang="en-IN" sz="1600" dirty="0">
                <a:solidFill>
                  <a:schemeClr val="tx1"/>
                </a:solidFill>
              </a:rPr>
              <a:t>Seek appropriate clarification or amplification of information and, where necessary, if required take and follow appropriate professional advice and experts at the expense of the Company.</a:t>
            </a:r>
          </a:p>
          <a:p>
            <a:pPr>
              <a:buBlip>
                <a:blip r:embed="rId2"/>
              </a:buBlip>
            </a:pPr>
            <a:r>
              <a:rPr lang="en-IN" sz="1600" dirty="0">
                <a:solidFill>
                  <a:schemeClr val="tx1"/>
                </a:solidFill>
              </a:rPr>
              <a:t> Strive to attend all meetings of the Board of Directors and of the Board committees of which he is a member.</a:t>
            </a:r>
          </a:p>
          <a:p>
            <a:pPr>
              <a:buBlip>
                <a:blip r:embed="rId2"/>
              </a:buBlip>
            </a:pPr>
            <a:r>
              <a:rPr lang="en-IN" sz="1600" dirty="0">
                <a:solidFill>
                  <a:schemeClr val="tx1"/>
                </a:solidFill>
              </a:rPr>
              <a:t>Participate constructively and actively in the committees of the Board in which they are chairpersons or members.</a:t>
            </a:r>
          </a:p>
          <a:p>
            <a:pPr>
              <a:buBlip>
                <a:blip r:embed="rId2"/>
              </a:buBlip>
            </a:pPr>
            <a:r>
              <a:rPr lang="en-IN" sz="1600" dirty="0">
                <a:solidFill>
                  <a:schemeClr val="tx1"/>
                </a:solidFill>
              </a:rPr>
              <a:t> Strive to attend the general meetings of the Company.</a:t>
            </a:r>
          </a:p>
          <a:p>
            <a:pPr>
              <a:buBlip>
                <a:blip r:embed="rId2"/>
              </a:buBlip>
            </a:pPr>
            <a:r>
              <a:rPr lang="en-IN" sz="1600" dirty="0">
                <a:solidFill>
                  <a:schemeClr val="tx1"/>
                </a:solidFill>
              </a:rPr>
              <a:t> Where they have concerns about the running of the company or proposed action, ensure that these are addressed by the Board and, to the extent that they are not resolved, insist that their concern are recorded in the minutes of the Board meeting.</a:t>
            </a:r>
          </a:p>
          <a:p>
            <a:pPr>
              <a:buBlip>
                <a:blip r:embed="rId2"/>
              </a:buBlip>
            </a:pPr>
            <a:r>
              <a:rPr lang="en-IN" sz="1600" dirty="0">
                <a:solidFill>
                  <a:schemeClr val="tx1"/>
                </a:solidFill>
              </a:rPr>
              <a:t> Keep themselves well informed about the Company and the external environment in which it operates.</a:t>
            </a:r>
          </a:p>
        </p:txBody>
      </p:sp>
      <p:sp>
        <p:nvSpPr>
          <p:cNvPr id="4" name="Slide Number Placeholder 3"/>
          <p:cNvSpPr>
            <a:spLocks noGrp="1"/>
          </p:cNvSpPr>
          <p:nvPr>
            <p:ph type="sldNum" sz="quarter" idx="12"/>
          </p:nvPr>
        </p:nvSpPr>
        <p:spPr/>
        <p:txBody>
          <a:bodyPr/>
          <a:lstStyle/>
          <a:p>
            <a:fld id="{4285AE73-0E03-409D-A6E9-9FF65278A506}" type="slidenum">
              <a:rPr lang="en-IN" smtClean="0"/>
              <a:pPr/>
              <a:t>27</a:t>
            </a:fld>
            <a:endParaRPr lang="en-IN"/>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52704"/>
          </a:xfrm>
        </p:spPr>
        <p:txBody>
          <a:bodyPr>
            <a:normAutofit/>
          </a:bodyPr>
          <a:lstStyle/>
          <a:p>
            <a:r>
              <a:rPr lang="en-IN" sz="2600" b="1" u="sng" dirty="0"/>
              <a:t>Continued...</a:t>
            </a:r>
            <a:endParaRPr lang="en-IN" sz="4000" b="1" u="sng" dirty="0"/>
          </a:p>
        </p:txBody>
      </p:sp>
      <p:sp>
        <p:nvSpPr>
          <p:cNvPr id="3" name="Content Placeholder 2"/>
          <p:cNvSpPr>
            <a:spLocks noGrp="1"/>
          </p:cNvSpPr>
          <p:nvPr>
            <p:ph idx="1"/>
          </p:nvPr>
        </p:nvSpPr>
        <p:spPr>
          <a:xfrm>
            <a:off x="457200" y="1556792"/>
            <a:ext cx="8229600" cy="4767808"/>
          </a:xfrm>
        </p:spPr>
        <p:style>
          <a:lnRef idx="0">
            <a:schemeClr val="accent2"/>
          </a:lnRef>
          <a:fillRef idx="3">
            <a:schemeClr val="accent2"/>
          </a:fillRef>
          <a:effectRef idx="3">
            <a:schemeClr val="accent2"/>
          </a:effectRef>
          <a:fontRef idx="minor">
            <a:schemeClr val="lt1"/>
          </a:fontRef>
        </p:style>
        <p:txBody>
          <a:bodyPr>
            <a:normAutofit/>
          </a:bodyPr>
          <a:lstStyle/>
          <a:p>
            <a:pPr>
              <a:buBlip>
                <a:blip r:embed="rId2"/>
              </a:buBlip>
            </a:pPr>
            <a:r>
              <a:rPr lang="en-IN" sz="1600" dirty="0">
                <a:solidFill>
                  <a:schemeClr val="tx1"/>
                </a:solidFill>
              </a:rPr>
              <a:t> Not to unfairly obstruct the functioning of an otherwise proper Board or committee of the Board.</a:t>
            </a:r>
          </a:p>
          <a:p>
            <a:pPr>
              <a:buBlip>
                <a:blip r:embed="rId2"/>
              </a:buBlip>
            </a:pPr>
            <a:r>
              <a:rPr lang="en-IN" sz="1600" dirty="0">
                <a:solidFill>
                  <a:schemeClr val="tx1"/>
                </a:solidFill>
              </a:rPr>
              <a:t>Pay sufficient attention and ensure that adequate deliberations are held before approving related party transactions and assure themselves same are in interest of the Company. </a:t>
            </a:r>
          </a:p>
          <a:p>
            <a:pPr>
              <a:buBlip>
                <a:blip r:embed="rId2"/>
              </a:buBlip>
            </a:pPr>
            <a:r>
              <a:rPr lang="en-IN" sz="1600" dirty="0">
                <a:solidFill>
                  <a:schemeClr val="tx1"/>
                </a:solidFill>
              </a:rPr>
              <a:t> Ascertain and ensure that the company has an adequate and functional vigil mechanism and to ensure that the interests of a person who uses such mechanism are not prejudicially affected on account of such use.</a:t>
            </a:r>
          </a:p>
          <a:p>
            <a:pPr>
              <a:buBlip>
                <a:blip r:embed="rId2"/>
              </a:buBlip>
            </a:pPr>
            <a:r>
              <a:rPr lang="en-IN" sz="1600" dirty="0">
                <a:solidFill>
                  <a:schemeClr val="tx1"/>
                </a:solidFill>
              </a:rPr>
              <a:t>Report concerns about unethical behaviour, actual or suspected fraud or violation of the Company’s code of conduct or ethics policy.</a:t>
            </a:r>
          </a:p>
          <a:p>
            <a:pPr>
              <a:buBlip>
                <a:blip r:embed="rId2"/>
              </a:buBlip>
            </a:pPr>
            <a:r>
              <a:rPr lang="en-IN" sz="1600" dirty="0">
                <a:solidFill>
                  <a:schemeClr val="tx1"/>
                </a:solidFill>
              </a:rPr>
              <a:t>Acting within his authority, assist in protecting the legitimate interest of the Company, shareholders and its employees.</a:t>
            </a:r>
          </a:p>
          <a:p>
            <a:pPr>
              <a:buBlip>
                <a:blip r:embed="rId2"/>
              </a:buBlip>
            </a:pPr>
            <a:r>
              <a:rPr lang="en-IN" sz="1600" dirty="0">
                <a:solidFill>
                  <a:schemeClr val="tx1"/>
                </a:solidFill>
              </a:rPr>
              <a:t>Not disclose confidential information, including commercial secrets, technologies, advertising and sales promotion plans, unpublished price sensitive information, unless such disclosure is expressly approved by the Board or required by law.</a:t>
            </a:r>
          </a:p>
          <a:p>
            <a:pPr>
              <a:buNone/>
            </a:pPr>
            <a:endParaRPr lang="en-IN" sz="2800" dirty="0">
              <a:solidFill>
                <a:schemeClr val="tx1"/>
              </a:solidFill>
            </a:endParaRPr>
          </a:p>
          <a:p>
            <a:pPr>
              <a:buFont typeface="Wingdings" pitchFamily="2" charset="2"/>
              <a:buChar char="q"/>
            </a:pPr>
            <a:endParaRPr lang="en-IN" sz="2800" dirty="0"/>
          </a:p>
          <a:p>
            <a:pPr>
              <a:buFont typeface="Wingdings" pitchFamily="2" charset="2"/>
              <a:buChar char="q"/>
            </a:pPr>
            <a:endParaRPr lang="en-IN" sz="2800" dirty="0"/>
          </a:p>
          <a:p>
            <a:pPr>
              <a:buFont typeface="Wingdings" pitchFamily="2" charset="2"/>
              <a:buChar char="q"/>
            </a:pPr>
            <a:endParaRPr lang="en-IN" sz="2800" dirty="0"/>
          </a:p>
          <a:p>
            <a:endParaRPr lang="en-IN" dirty="0"/>
          </a:p>
        </p:txBody>
      </p:sp>
      <p:sp>
        <p:nvSpPr>
          <p:cNvPr id="4" name="Slide Number Placeholder 3"/>
          <p:cNvSpPr>
            <a:spLocks noGrp="1"/>
          </p:cNvSpPr>
          <p:nvPr>
            <p:ph type="sldNum" sz="quarter" idx="12"/>
          </p:nvPr>
        </p:nvSpPr>
        <p:spPr/>
        <p:txBody>
          <a:bodyPr/>
          <a:lstStyle/>
          <a:p>
            <a:fld id="{4285AE73-0E03-409D-A6E9-9FF65278A506}" type="slidenum">
              <a:rPr lang="en-IN" smtClean="0"/>
              <a:pPr/>
              <a:t>28</a:t>
            </a:fld>
            <a:endParaRPr lang="en-IN"/>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08720"/>
            <a:ext cx="8229600" cy="504056"/>
          </a:xfrm>
        </p:spPr>
        <p:txBody>
          <a:bodyPr>
            <a:noAutofit/>
          </a:bodyPr>
          <a:lstStyle/>
          <a:p>
            <a:r>
              <a:rPr lang="en-IN" sz="2600" b="1" u="sng" dirty="0"/>
              <a:t>Rights of Independent Directors</a:t>
            </a:r>
          </a:p>
        </p:txBody>
      </p:sp>
      <p:sp>
        <p:nvSpPr>
          <p:cNvPr id="3" name="Content Placeholder 2"/>
          <p:cNvSpPr>
            <a:spLocks noGrp="1"/>
          </p:cNvSpPr>
          <p:nvPr>
            <p:ph idx="1"/>
          </p:nvPr>
        </p:nvSpPr>
        <p:spPr>
          <a:xfrm>
            <a:off x="457200" y="1556792"/>
            <a:ext cx="8229600" cy="4767808"/>
          </a:xfrm>
        </p:spPr>
        <p:style>
          <a:lnRef idx="0">
            <a:schemeClr val="accent2"/>
          </a:lnRef>
          <a:fillRef idx="3">
            <a:schemeClr val="accent2"/>
          </a:fillRef>
          <a:effectRef idx="3">
            <a:schemeClr val="accent2"/>
          </a:effectRef>
          <a:fontRef idx="minor">
            <a:schemeClr val="lt1"/>
          </a:fontRef>
        </p:style>
        <p:txBody>
          <a:bodyPr>
            <a:normAutofit/>
          </a:bodyPr>
          <a:lstStyle/>
          <a:p>
            <a:pPr>
              <a:buBlip>
                <a:blip r:embed="rId2"/>
              </a:buBlip>
            </a:pPr>
            <a:endParaRPr lang="en-IN" sz="1600" dirty="0"/>
          </a:p>
          <a:p>
            <a:pPr>
              <a:buBlip>
                <a:blip r:embed="rId2"/>
              </a:buBlip>
            </a:pPr>
            <a:r>
              <a:rPr lang="en-IN" sz="1600" dirty="0"/>
              <a:t> </a:t>
            </a:r>
            <a:r>
              <a:rPr lang="en-IN" sz="1600" dirty="0">
                <a:solidFill>
                  <a:schemeClr val="tx1"/>
                </a:solidFill>
              </a:rPr>
              <a:t>Right to attend and vote in every board meeting.</a:t>
            </a:r>
          </a:p>
          <a:p>
            <a:pPr>
              <a:buBlip>
                <a:blip r:embed="rId2"/>
              </a:buBlip>
            </a:pPr>
            <a:r>
              <a:rPr lang="en-IN" sz="1600" dirty="0">
                <a:solidFill>
                  <a:schemeClr val="tx1"/>
                </a:solidFill>
              </a:rPr>
              <a:t> Right to be appointed in various committees.</a:t>
            </a:r>
          </a:p>
          <a:p>
            <a:pPr>
              <a:buBlip>
                <a:blip r:embed="rId2"/>
              </a:buBlip>
            </a:pPr>
            <a:r>
              <a:rPr lang="en-IN" sz="1600" dirty="0">
                <a:solidFill>
                  <a:schemeClr val="tx1"/>
                </a:solidFill>
              </a:rPr>
              <a:t> Right to demand information on every business  matter.</a:t>
            </a:r>
          </a:p>
          <a:p>
            <a:pPr>
              <a:buBlip>
                <a:blip r:embed="rId2"/>
              </a:buBlip>
            </a:pPr>
            <a:r>
              <a:rPr lang="en-IN" sz="1600" dirty="0">
                <a:solidFill>
                  <a:schemeClr val="tx1"/>
                </a:solidFill>
              </a:rPr>
              <a:t> Right to seek clarifications / justifications.</a:t>
            </a:r>
          </a:p>
          <a:p>
            <a:pPr>
              <a:buBlip>
                <a:blip r:embed="rId2"/>
              </a:buBlip>
            </a:pPr>
            <a:r>
              <a:rPr lang="en-IN" sz="1600" dirty="0">
                <a:solidFill>
                  <a:schemeClr val="tx1"/>
                </a:solidFill>
              </a:rPr>
              <a:t> Right to dissent.</a:t>
            </a:r>
          </a:p>
        </p:txBody>
      </p:sp>
      <p:sp>
        <p:nvSpPr>
          <p:cNvPr id="4" name="Slide Number Placeholder 3"/>
          <p:cNvSpPr>
            <a:spLocks noGrp="1"/>
          </p:cNvSpPr>
          <p:nvPr>
            <p:ph type="sldNum" sz="quarter" idx="12"/>
          </p:nvPr>
        </p:nvSpPr>
        <p:spPr/>
        <p:txBody>
          <a:bodyPr/>
          <a:lstStyle/>
          <a:p>
            <a:fld id="{4285AE73-0E03-409D-A6E9-9FF65278A506}" type="slidenum">
              <a:rPr lang="en-IN" smtClean="0"/>
              <a:pPr/>
              <a:t>29</a:t>
            </a:fld>
            <a:endParaRPr lang="en-IN"/>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704088"/>
            <a:ext cx="8291264" cy="420656"/>
          </a:xfrm>
        </p:spPr>
        <p:txBody>
          <a:bodyPr>
            <a:noAutofit/>
          </a:bodyPr>
          <a:lstStyle/>
          <a:p>
            <a:r>
              <a:rPr lang="en-IN" sz="2600" b="1" u="sng" dirty="0">
                <a:solidFill>
                  <a:schemeClr val="tx1"/>
                </a:solidFill>
              </a:rPr>
              <a:t>continued...</a:t>
            </a:r>
          </a:p>
        </p:txBody>
      </p:sp>
      <p:sp>
        <p:nvSpPr>
          <p:cNvPr id="3" name="Content Placeholder 2"/>
          <p:cNvSpPr>
            <a:spLocks noGrp="1"/>
          </p:cNvSpPr>
          <p:nvPr>
            <p:ph idx="1"/>
          </p:nvPr>
        </p:nvSpPr>
        <p:spPr>
          <a:xfrm>
            <a:off x="323528" y="1196752"/>
            <a:ext cx="7200800" cy="5256584"/>
          </a:xfrm>
        </p:spPr>
        <p:style>
          <a:lnRef idx="0">
            <a:schemeClr val="accent2"/>
          </a:lnRef>
          <a:fillRef idx="3">
            <a:schemeClr val="accent2"/>
          </a:fillRef>
          <a:effectRef idx="3">
            <a:schemeClr val="accent2"/>
          </a:effectRef>
          <a:fontRef idx="minor">
            <a:schemeClr val="lt1"/>
          </a:fontRef>
        </p:style>
        <p:txBody>
          <a:bodyPr>
            <a:normAutofit/>
          </a:bodyPr>
          <a:lstStyle/>
          <a:p>
            <a:pPr>
              <a:buNone/>
            </a:pPr>
            <a:r>
              <a:rPr lang="en-IN" sz="1900" b="1" u="sng" dirty="0">
                <a:solidFill>
                  <a:schemeClr val="tx1"/>
                </a:solidFill>
              </a:rPr>
              <a:t>Statutory Auditors of the Company</a:t>
            </a:r>
          </a:p>
          <a:p>
            <a:pPr>
              <a:buNone/>
            </a:pPr>
            <a:r>
              <a:rPr lang="en-IN" sz="1900" b="1" dirty="0">
                <a:solidFill>
                  <a:schemeClr val="tx1"/>
                </a:solidFill>
              </a:rPr>
              <a:t>N.C. Aggarwal &amp; Co.</a:t>
            </a:r>
          </a:p>
          <a:p>
            <a:pPr>
              <a:buNone/>
            </a:pPr>
            <a:r>
              <a:rPr lang="en-IN" sz="1900" dirty="0">
                <a:solidFill>
                  <a:schemeClr val="tx1"/>
                </a:solidFill>
              </a:rPr>
              <a:t>Chartered Accountants</a:t>
            </a:r>
          </a:p>
          <a:p>
            <a:pPr>
              <a:buNone/>
            </a:pPr>
            <a:r>
              <a:rPr lang="en-IN" sz="1900" dirty="0">
                <a:solidFill>
                  <a:schemeClr val="tx1"/>
                </a:solidFill>
              </a:rPr>
              <a:t>102, Harsha House,</a:t>
            </a:r>
          </a:p>
          <a:p>
            <a:pPr>
              <a:buNone/>
            </a:pPr>
            <a:r>
              <a:rPr lang="en-IN" sz="1900" dirty="0" err="1">
                <a:solidFill>
                  <a:schemeClr val="tx1"/>
                </a:solidFill>
              </a:rPr>
              <a:t>Karampura</a:t>
            </a:r>
            <a:r>
              <a:rPr lang="en-IN" sz="1900" dirty="0">
                <a:solidFill>
                  <a:schemeClr val="tx1"/>
                </a:solidFill>
              </a:rPr>
              <a:t> Commercial Complex,</a:t>
            </a:r>
          </a:p>
          <a:p>
            <a:pPr>
              <a:buNone/>
            </a:pPr>
            <a:r>
              <a:rPr lang="en-IN" sz="1900" dirty="0">
                <a:solidFill>
                  <a:schemeClr val="tx1"/>
                </a:solidFill>
              </a:rPr>
              <a:t>New Delhi – 110015 </a:t>
            </a:r>
          </a:p>
          <a:p>
            <a:pPr>
              <a:buNone/>
            </a:pPr>
            <a:endParaRPr lang="en-IN" sz="1900" dirty="0">
              <a:solidFill>
                <a:schemeClr val="tx1"/>
              </a:solidFill>
            </a:endParaRPr>
          </a:p>
          <a:p>
            <a:pPr>
              <a:buNone/>
            </a:pPr>
            <a:r>
              <a:rPr lang="en-IN" sz="1900" b="1" u="sng" dirty="0">
                <a:solidFill>
                  <a:schemeClr val="tx1"/>
                </a:solidFill>
              </a:rPr>
              <a:t>Registrar &amp; Share Transfer Agent</a:t>
            </a:r>
          </a:p>
          <a:p>
            <a:pPr>
              <a:buNone/>
            </a:pPr>
            <a:r>
              <a:rPr lang="en-IN" sz="1900" b="1" dirty="0">
                <a:solidFill>
                  <a:schemeClr val="tx1"/>
                </a:solidFill>
              </a:rPr>
              <a:t>RCMC Share Registry Pvt. Ltd.,</a:t>
            </a:r>
          </a:p>
          <a:p>
            <a:pPr>
              <a:buNone/>
            </a:pPr>
            <a:r>
              <a:rPr lang="en-IN" sz="1900" dirty="0">
                <a:solidFill>
                  <a:schemeClr val="tx1"/>
                </a:solidFill>
              </a:rPr>
              <a:t>B – 25/1, First Floor,</a:t>
            </a:r>
          </a:p>
          <a:p>
            <a:pPr>
              <a:buNone/>
            </a:pPr>
            <a:r>
              <a:rPr lang="en-IN" sz="1900" dirty="0" err="1">
                <a:solidFill>
                  <a:schemeClr val="tx1"/>
                </a:solidFill>
              </a:rPr>
              <a:t>Okhla</a:t>
            </a:r>
            <a:r>
              <a:rPr lang="en-IN" sz="1900" dirty="0">
                <a:solidFill>
                  <a:schemeClr val="tx1"/>
                </a:solidFill>
              </a:rPr>
              <a:t> Industrial Area, Phase-II, New Delhi-110020</a:t>
            </a:r>
          </a:p>
          <a:p>
            <a:pPr>
              <a:buNone/>
            </a:pPr>
            <a:r>
              <a:rPr lang="en-IN" sz="1900" dirty="0">
                <a:solidFill>
                  <a:schemeClr val="tx1"/>
                </a:solidFill>
              </a:rPr>
              <a:t>Phone : 011 – 26387320, 26387321</a:t>
            </a:r>
          </a:p>
          <a:p>
            <a:pPr>
              <a:buNone/>
            </a:pPr>
            <a:r>
              <a:rPr lang="en-IN" sz="1900" dirty="0">
                <a:solidFill>
                  <a:schemeClr val="tx1"/>
                </a:solidFill>
              </a:rPr>
              <a:t>Fax : 011 – 26387322</a:t>
            </a:r>
          </a:p>
          <a:p>
            <a:pPr>
              <a:buNone/>
            </a:pPr>
            <a:r>
              <a:rPr lang="en-IN" sz="1900" dirty="0">
                <a:solidFill>
                  <a:schemeClr val="tx1"/>
                </a:solidFill>
              </a:rPr>
              <a:t>E-mail: </a:t>
            </a:r>
            <a:r>
              <a:rPr lang="en-IN" sz="1900" dirty="0">
                <a:solidFill>
                  <a:schemeClr val="tx1"/>
                </a:solidFill>
                <a:hlinkClick r:id="rId2"/>
              </a:rPr>
              <a:t>investor.services@rcmcdelhi.com</a:t>
            </a:r>
            <a:endParaRPr lang="en-IN" sz="1900" dirty="0">
              <a:solidFill>
                <a:schemeClr val="tx1"/>
              </a:solidFill>
            </a:endParaRPr>
          </a:p>
          <a:p>
            <a:pPr>
              <a:buNone/>
            </a:pPr>
            <a:r>
              <a:rPr lang="en-IN" sz="1900" dirty="0">
                <a:solidFill>
                  <a:schemeClr val="tx1"/>
                </a:solidFill>
              </a:rPr>
              <a:t>Website: www.rcmcdelhi.com</a:t>
            </a:r>
          </a:p>
          <a:p>
            <a:endParaRPr lang="en-IN" dirty="0"/>
          </a:p>
        </p:txBody>
      </p:sp>
      <p:pic>
        <p:nvPicPr>
          <p:cNvPr id="1027" name="Picture 3"/>
          <p:cNvPicPr>
            <a:picLocks noChangeAspect="1" noChangeArrowheads="1"/>
          </p:cNvPicPr>
          <p:nvPr/>
        </p:nvPicPr>
        <p:blipFill>
          <a:blip r:embed="rId3" cstate="print"/>
          <a:srcRect/>
          <a:stretch>
            <a:fillRect/>
          </a:stretch>
        </p:blipFill>
        <p:spPr bwMode="auto">
          <a:xfrm>
            <a:off x="4553589" y="0"/>
            <a:ext cx="4337911" cy="3861048"/>
          </a:xfrm>
          <a:prstGeom prst="rect">
            <a:avLst/>
          </a:prstGeom>
          <a:noFill/>
          <a:ln w="9525">
            <a:noFill/>
            <a:miter lim="800000"/>
            <a:headEnd/>
            <a:tailEnd/>
          </a:ln>
        </p:spPr>
      </p:pic>
      <p:sp>
        <p:nvSpPr>
          <p:cNvPr id="4" name="Slide Number Placeholder 3"/>
          <p:cNvSpPr>
            <a:spLocks noGrp="1"/>
          </p:cNvSpPr>
          <p:nvPr>
            <p:ph type="sldNum" sz="quarter" idx="12"/>
          </p:nvPr>
        </p:nvSpPr>
        <p:spPr/>
        <p:txBody>
          <a:bodyPr/>
          <a:lstStyle/>
          <a:p>
            <a:fld id="{4285AE73-0E03-409D-A6E9-9FF65278A506}" type="slidenum">
              <a:rPr lang="en-IN" smtClean="0"/>
              <a:pPr/>
              <a:t>3</a:t>
            </a:fld>
            <a:endParaRPr lang="en-IN"/>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836712"/>
            <a:ext cx="8219256" cy="648072"/>
          </a:xfrm>
        </p:spPr>
        <p:txBody>
          <a:bodyPr>
            <a:noAutofit/>
          </a:bodyPr>
          <a:lstStyle/>
          <a:p>
            <a:r>
              <a:rPr lang="en-IN" sz="2600" b="1" u="sng" dirty="0"/>
              <a:t>POLICIES APPLICABLE TO INDEPENDENT DIRECTORS</a:t>
            </a:r>
          </a:p>
        </p:txBody>
      </p:sp>
      <p:sp>
        <p:nvSpPr>
          <p:cNvPr id="3" name="Content Placeholder 2"/>
          <p:cNvSpPr>
            <a:spLocks noGrp="1"/>
          </p:cNvSpPr>
          <p:nvPr>
            <p:ph idx="1"/>
          </p:nvPr>
        </p:nvSpPr>
        <p:spPr>
          <a:xfrm>
            <a:off x="467544" y="1700808"/>
            <a:ext cx="8219256" cy="4752528"/>
          </a:xfrm>
        </p:spPr>
        <p:style>
          <a:lnRef idx="0">
            <a:schemeClr val="accent2"/>
          </a:lnRef>
          <a:fillRef idx="3">
            <a:schemeClr val="accent2"/>
          </a:fillRef>
          <a:effectRef idx="3">
            <a:schemeClr val="accent2"/>
          </a:effectRef>
          <a:fontRef idx="minor">
            <a:schemeClr val="lt1"/>
          </a:fontRef>
        </p:style>
        <p:txBody>
          <a:bodyPr/>
          <a:lstStyle/>
          <a:p>
            <a:pPr>
              <a:buNone/>
            </a:pPr>
            <a:endParaRPr lang="en-IN" sz="1800" dirty="0"/>
          </a:p>
          <a:p>
            <a:pPr marL="341313" indent="-341313">
              <a:buBlip>
                <a:blip r:embed="rId2"/>
              </a:buBlip>
            </a:pPr>
            <a:r>
              <a:rPr lang="en-IN" sz="1800" b="1" i="1" dirty="0">
                <a:solidFill>
                  <a:schemeClr val="tx1"/>
                </a:solidFill>
              </a:rPr>
              <a:t>Code for Independent Directors as per the Companies Act, 2013- Schedule  IV of the Companies Act, 2013.</a:t>
            </a:r>
          </a:p>
          <a:p>
            <a:pPr>
              <a:buNone/>
            </a:pPr>
            <a:endParaRPr lang="en-IN" sz="1800" b="1" i="1" dirty="0">
              <a:solidFill>
                <a:schemeClr val="tx1"/>
              </a:solidFill>
            </a:endParaRPr>
          </a:p>
          <a:p>
            <a:pPr>
              <a:buBlip>
                <a:blip r:embed="rId2"/>
              </a:buBlip>
            </a:pPr>
            <a:r>
              <a:rPr lang="en-IN" sz="1800" b="1" i="1" dirty="0">
                <a:solidFill>
                  <a:schemeClr val="tx1"/>
                </a:solidFill>
              </a:rPr>
              <a:t> Company’s Code of Business conduct.</a:t>
            </a:r>
          </a:p>
          <a:p>
            <a:pPr>
              <a:buNone/>
            </a:pPr>
            <a:endParaRPr lang="en-IN" sz="1800" b="1" i="1" dirty="0">
              <a:solidFill>
                <a:schemeClr val="tx1"/>
              </a:solidFill>
            </a:endParaRPr>
          </a:p>
          <a:p>
            <a:pPr>
              <a:buBlip>
                <a:blip r:embed="rId2"/>
              </a:buBlip>
            </a:pPr>
            <a:r>
              <a:rPr lang="en-IN" sz="1800" b="1" i="1" dirty="0">
                <a:solidFill>
                  <a:schemeClr val="tx1"/>
                </a:solidFill>
              </a:rPr>
              <a:t> Company’s Code of Practices and Procedures for Fair Disclosure of Unpublished Price Sensitive Information as per SEBI (Prohibition of Insider Trading) Regulations, 2015. </a:t>
            </a:r>
          </a:p>
        </p:txBody>
      </p:sp>
      <p:sp>
        <p:nvSpPr>
          <p:cNvPr id="4" name="Slide Number Placeholder 3"/>
          <p:cNvSpPr>
            <a:spLocks noGrp="1"/>
          </p:cNvSpPr>
          <p:nvPr>
            <p:ph type="sldNum" sz="quarter" idx="12"/>
          </p:nvPr>
        </p:nvSpPr>
        <p:spPr/>
        <p:txBody>
          <a:bodyPr/>
          <a:lstStyle/>
          <a:p>
            <a:fld id="{4285AE73-0E03-409D-A6E9-9FF65278A506}" type="slidenum">
              <a:rPr lang="en-IN" smtClean="0"/>
              <a:pPr/>
              <a:t>30</a:t>
            </a:fld>
            <a:endParaRPr lang="en-IN"/>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64672"/>
          </a:xfrm>
        </p:spPr>
        <p:txBody>
          <a:bodyPr>
            <a:normAutofit fontScale="90000"/>
          </a:bodyPr>
          <a:lstStyle/>
          <a:p>
            <a:endParaRPr lang="en-IN" dirty="0"/>
          </a:p>
        </p:txBody>
      </p:sp>
      <p:sp>
        <p:nvSpPr>
          <p:cNvPr id="3" name="Content Placeholder 2"/>
          <p:cNvSpPr>
            <a:spLocks noGrp="1"/>
          </p:cNvSpPr>
          <p:nvPr>
            <p:ph idx="1"/>
          </p:nvPr>
        </p:nvSpPr>
        <p:spPr>
          <a:xfrm>
            <a:off x="467544" y="1268760"/>
            <a:ext cx="8229600" cy="5055840"/>
          </a:xfrm>
        </p:spPr>
        <p:style>
          <a:lnRef idx="1">
            <a:schemeClr val="accent2"/>
          </a:lnRef>
          <a:fillRef idx="3">
            <a:schemeClr val="accent2"/>
          </a:fillRef>
          <a:effectRef idx="2">
            <a:schemeClr val="accent2"/>
          </a:effectRef>
          <a:fontRef idx="minor">
            <a:schemeClr val="lt1"/>
          </a:fontRef>
        </p:style>
        <p:txBody>
          <a:bodyPr/>
          <a:lstStyle/>
          <a:p>
            <a:pPr>
              <a:buNone/>
            </a:pPr>
            <a:endParaRPr lang="en-IN" dirty="0">
              <a:solidFill>
                <a:schemeClr val="accent1">
                  <a:lumMod val="60000"/>
                  <a:lumOff val="40000"/>
                </a:schemeClr>
              </a:solidFill>
            </a:endParaRPr>
          </a:p>
          <a:p>
            <a:pPr algn="ctr">
              <a:buNone/>
            </a:pPr>
            <a:endParaRPr lang="en-IN" sz="88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rgbClr val="FFFF00"/>
              </a:solidFill>
              <a:effectLst>
                <a:outerShdw blurRad="50800" dist="40000" dir="5400000" algn="tl" rotWithShape="0">
                  <a:srgbClr val="000000">
                    <a:shade val="5000"/>
                    <a:satMod val="120000"/>
                    <a:alpha val="33000"/>
                  </a:srgbClr>
                </a:outerShdw>
              </a:effectLst>
              <a:latin typeface="Brush Script MT" pitchFamily="66" charset="0"/>
            </a:endParaRPr>
          </a:p>
          <a:p>
            <a:pPr algn="ctr">
              <a:buNone/>
            </a:pPr>
            <a:r>
              <a:rPr lang="en-IN" sz="8800" b="1">
                <a:ln w="31550" cmpd="sng">
                  <a:gradFill>
                    <a:gsLst>
                      <a:gs pos="70000">
                        <a:schemeClr val="accent6">
                          <a:shade val="50000"/>
                          <a:satMod val="190000"/>
                        </a:schemeClr>
                      </a:gs>
                      <a:gs pos="0">
                        <a:schemeClr val="accent6">
                          <a:tint val="77000"/>
                          <a:satMod val="180000"/>
                        </a:schemeClr>
                      </a:gs>
                    </a:gsLst>
                    <a:lin ang="5400000"/>
                  </a:gradFill>
                  <a:prstDash val="solid"/>
                </a:ln>
                <a:solidFill>
                  <a:srgbClr val="FFFF00"/>
                </a:solidFill>
                <a:effectLst>
                  <a:outerShdw blurRad="50800" dist="40000" dir="5400000" algn="tl" rotWithShape="0">
                    <a:srgbClr val="000000">
                      <a:shade val="5000"/>
                      <a:satMod val="120000"/>
                      <a:alpha val="33000"/>
                    </a:srgbClr>
                  </a:outerShdw>
                </a:effectLst>
                <a:latin typeface="Brush Script MT" pitchFamily="66" charset="0"/>
              </a:rPr>
              <a:t>Thank You   </a:t>
            </a:r>
            <a:endParaRPr lang="en-IN" sz="88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rgbClr val="FFFF00"/>
              </a:solidFill>
              <a:effectLst>
                <a:outerShdw blurRad="50800" dist="40000" dir="5400000" algn="tl" rotWithShape="0">
                  <a:srgbClr val="000000">
                    <a:shade val="5000"/>
                    <a:satMod val="120000"/>
                    <a:alpha val="33000"/>
                  </a:srgbClr>
                </a:outerShdw>
              </a:effectLst>
              <a:latin typeface="Brush Script MT" pitchFamily="66" charset="0"/>
            </a:endParaRPr>
          </a:p>
        </p:txBody>
      </p:sp>
      <p:sp>
        <p:nvSpPr>
          <p:cNvPr id="4" name="Slide Number Placeholder 3"/>
          <p:cNvSpPr>
            <a:spLocks noGrp="1"/>
          </p:cNvSpPr>
          <p:nvPr>
            <p:ph type="sldNum" sz="quarter" idx="12"/>
          </p:nvPr>
        </p:nvSpPr>
        <p:spPr/>
        <p:txBody>
          <a:bodyPr/>
          <a:lstStyle/>
          <a:p>
            <a:fld id="{4285AE73-0E03-409D-A6E9-9FF65278A506}" type="slidenum">
              <a:rPr lang="en-IN" smtClean="0"/>
              <a:pPr/>
              <a:t>31</a:t>
            </a:fld>
            <a:endParaRPr lang="en-IN"/>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704088"/>
            <a:ext cx="8219256" cy="492664"/>
          </a:xfrm>
        </p:spPr>
        <p:txBody>
          <a:bodyPr>
            <a:normAutofit/>
          </a:bodyPr>
          <a:lstStyle/>
          <a:p>
            <a:r>
              <a:rPr lang="en-IN" sz="2600" b="1" u="sng" dirty="0">
                <a:solidFill>
                  <a:schemeClr val="tx1"/>
                </a:solidFill>
              </a:rPr>
              <a:t>Business Model Of the Company</a:t>
            </a:r>
          </a:p>
        </p:txBody>
      </p:sp>
      <p:sp>
        <p:nvSpPr>
          <p:cNvPr id="3" name="Content Placeholder 2"/>
          <p:cNvSpPr>
            <a:spLocks noGrp="1"/>
          </p:cNvSpPr>
          <p:nvPr>
            <p:ph idx="1"/>
          </p:nvPr>
        </p:nvSpPr>
        <p:spPr>
          <a:xfrm>
            <a:off x="467544" y="1340768"/>
            <a:ext cx="8229600" cy="5256584"/>
          </a:xfrm>
        </p:spPr>
        <p:style>
          <a:lnRef idx="0">
            <a:schemeClr val="accent2"/>
          </a:lnRef>
          <a:fillRef idx="3">
            <a:schemeClr val="accent2"/>
          </a:fillRef>
          <a:effectRef idx="3">
            <a:schemeClr val="accent2"/>
          </a:effectRef>
          <a:fontRef idx="minor">
            <a:schemeClr val="lt1"/>
          </a:fontRef>
        </p:style>
        <p:txBody>
          <a:bodyPr>
            <a:normAutofit/>
          </a:bodyPr>
          <a:lstStyle/>
          <a:p>
            <a:pPr algn="just">
              <a:buBlip>
                <a:blip r:embed="rId2"/>
              </a:buBlip>
            </a:pPr>
            <a:r>
              <a:rPr lang="en-US" sz="1800" dirty="0">
                <a:solidFill>
                  <a:schemeClr val="tx1"/>
                </a:solidFill>
              </a:rPr>
              <a:t>The principal business activity of the Company is to undertake financial services and investing and dealing in various kinds of securities.</a:t>
            </a:r>
            <a:endParaRPr lang="en-IN" sz="1800" dirty="0">
              <a:solidFill>
                <a:schemeClr val="tx1"/>
              </a:solidFill>
            </a:endParaRPr>
          </a:p>
          <a:p>
            <a:pPr algn="just">
              <a:buBlip>
                <a:blip r:embed="rId2"/>
              </a:buBlip>
            </a:pPr>
            <a:r>
              <a:rPr lang="en-US" sz="1800" dirty="0">
                <a:solidFill>
                  <a:schemeClr val="tx1"/>
                </a:solidFill>
              </a:rPr>
              <a:t>The Company through its wholly owned subsidiary viz., HB Securities Ltd. has taken the membership of National Stock Exchange to carry out broking operations in normal securities segment and also in index, futures and options; besides, the said subsidiary is also a Depository Participant of National Securities Depository Ltd. (NSDL), the premier Depository to complement the broking operations and become an integrated retail player. Besides the above, the Company is also a sponsor of Taurus Mutual Fund having an excellent track record of out-performing bench mark indices.</a:t>
            </a:r>
          </a:p>
          <a:p>
            <a:pPr>
              <a:buNone/>
            </a:pPr>
            <a:endParaRPr lang="en-IN" sz="1800" dirty="0">
              <a:solidFill>
                <a:schemeClr val="tx1"/>
              </a:solidFill>
            </a:endParaRPr>
          </a:p>
          <a:p>
            <a:pPr algn="just">
              <a:buNone/>
            </a:pPr>
            <a:r>
              <a:rPr lang="en-IN" sz="1800" dirty="0">
                <a:solidFill>
                  <a:schemeClr val="tx1"/>
                </a:solidFill>
              </a:rPr>
              <a:t>		</a:t>
            </a:r>
          </a:p>
        </p:txBody>
      </p:sp>
      <p:sp>
        <p:nvSpPr>
          <p:cNvPr id="4" name="Slide Number Placeholder 3"/>
          <p:cNvSpPr>
            <a:spLocks noGrp="1"/>
          </p:cNvSpPr>
          <p:nvPr>
            <p:ph type="sldNum" sz="quarter" idx="12"/>
          </p:nvPr>
        </p:nvSpPr>
        <p:spPr/>
        <p:txBody>
          <a:bodyPr/>
          <a:lstStyle/>
          <a:p>
            <a:fld id="{4285AE73-0E03-409D-A6E9-9FF65278A506}" type="slidenum">
              <a:rPr lang="en-IN" smtClean="0"/>
              <a:pPr/>
              <a:t>4</a:t>
            </a:fld>
            <a:endParaRPr lang="en-IN"/>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00808"/>
            <a:ext cx="8229600" cy="576064"/>
          </a:xfrm>
        </p:spPr>
        <p:txBody>
          <a:bodyPr>
            <a:normAutofit fontScale="90000"/>
          </a:bodyPr>
          <a:lstStyle/>
          <a:p>
            <a:pPr algn="ctr"/>
            <a:r>
              <a:rPr lang="en-IN" dirty="0"/>
              <a:t>Composition of Board of Directors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62397218"/>
              </p:ext>
            </p:extLst>
          </p:nvPr>
        </p:nvGraphicFramePr>
        <p:xfrm>
          <a:off x="395536" y="2492896"/>
          <a:ext cx="8568952" cy="3727789"/>
        </p:xfrm>
        <a:graphic>
          <a:graphicData uri="http://schemas.openxmlformats.org/drawingml/2006/table">
            <a:tbl>
              <a:tblPr firstRow="1" bandRow="1">
                <a:tableStyleId>{5C22544A-7EE6-4342-B048-85BDC9FD1C3A}</a:tableStyleId>
              </a:tblPr>
              <a:tblGrid>
                <a:gridCol w="4284476">
                  <a:extLst>
                    <a:ext uri="{9D8B030D-6E8A-4147-A177-3AD203B41FA5}">
                      <a16:colId xmlns:a16="http://schemas.microsoft.com/office/drawing/2014/main" val="20000"/>
                    </a:ext>
                  </a:extLst>
                </a:gridCol>
                <a:gridCol w="4284476">
                  <a:extLst>
                    <a:ext uri="{9D8B030D-6E8A-4147-A177-3AD203B41FA5}">
                      <a16:colId xmlns:a16="http://schemas.microsoft.com/office/drawing/2014/main" val="20001"/>
                    </a:ext>
                  </a:extLst>
                </a:gridCol>
              </a:tblGrid>
              <a:tr h="881822">
                <a:tc gridSpan="2">
                  <a:txBody>
                    <a:bodyPr/>
                    <a:lstStyle/>
                    <a:p>
                      <a:pPr algn="ctr"/>
                      <a:r>
                        <a:rPr kumimoji="0" lang="en-IN" sz="2400" b="1" u="sng" kern="1200" cap="all" baseline="0" dirty="0">
                          <a:ln w="500">
                            <a:solidFill>
                              <a:schemeClr val="tx2">
                                <a:shade val="20000"/>
                                <a:satMod val="120000"/>
                              </a:schemeClr>
                            </a:solidFill>
                          </a:ln>
                          <a:solidFill>
                            <a:schemeClr val="tx1"/>
                          </a:solidFill>
                          <a:effectLst/>
                          <a:latin typeface="+mj-lt"/>
                          <a:ea typeface="+mj-ea"/>
                          <a:cs typeface="+mj-cs"/>
                        </a:rPr>
                        <a:t>BOARD OF DIRECTORS</a:t>
                      </a:r>
                    </a:p>
                  </a:txBody>
                  <a:tcPr>
                    <a:solidFill>
                      <a:schemeClr val="accent2"/>
                    </a:solidFill>
                  </a:tcPr>
                </a:tc>
                <a:tc hMerge="1">
                  <a:txBody>
                    <a:bodyPr/>
                    <a:lstStyle/>
                    <a:p>
                      <a:endParaRPr lang="en-IN" dirty="0"/>
                    </a:p>
                  </a:txBody>
                  <a:tcPr/>
                </a:tc>
                <a:extLst>
                  <a:ext uri="{0D108BD9-81ED-4DB2-BD59-A6C34878D82A}">
                    <a16:rowId xmlns:a16="http://schemas.microsoft.com/office/drawing/2014/main" val="10000"/>
                  </a:ext>
                </a:extLst>
              </a:tr>
              <a:tr h="558338">
                <a:tc>
                  <a:txBody>
                    <a:bodyPr/>
                    <a:lstStyle/>
                    <a:p>
                      <a:pPr algn="ctr"/>
                      <a:r>
                        <a:rPr kumimoji="0" lang="en-IN" sz="1800" b="0" u="none" kern="1200" cap="all" baseline="0" dirty="0">
                          <a:ln w="500">
                            <a:solidFill>
                              <a:schemeClr val="tx2">
                                <a:shade val="20000"/>
                                <a:satMod val="120000"/>
                              </a:schemeClr>
                            </a:solidFill>
                          </a:ln>
                          <a:solidFill>
                            <a:schemeClr val="tx1"/>
                          </a:solidFill>
                          <a:effectLst/>
                          <a:latin typeface="+mj-lt"/>
                          <a:ea typeface="+mj-ea"/>
                          <a:cs typeface="+mj-cs"/>
                        </a:rPr>
                        <a:t>Mr. </a:t>
                      </a:r>
                      <a:r>
                        <a:rPr kumimoji="0" lang="en-IN" sz="1800" b="0" u="none" kern="1200" cap="all" baseline="0" dirty="0" err="1">
                          <a:ln w="500">
                            <a:solidFill>
                              <a:schemeClr val="tx2">
                                <a:shade val="20000"/>
                                <a:satMod val="120000"/>
                              </a:schemeClr>
                            </a:solidFill>
                          </a:ln>
                          <a:solidFill>
                            <a:schemeClr val="tx1"/>
                          </a:solidFill>
                          <a:effectLst/>
                          <a:latin typeface="+mj-lt"/>
                          <a:ea typeface="+mj-ea"/>
                          <a:cs typeface="+mj-cs"/>
                        </a:rPr>
                        <a:t>Lalit</a:t>
                      </a:r>
                      <a:r>
                        <a:rPr kumimoji="0" lang="en-IN" sz="1800" b="0" u="none" kern="1200" cap="all" baseline="0" dirty="0">
                          <a:ln w="500">
                            <a:solidFill>
                              <a:schemeClr val="tx2">
                                <a:shade val="20000"/>
                                <a:satMod val="120000"/>
                              </a:schemeClr>
                            </a:solidFill>
                          </a:ln>
                          <a:solidFill>
                            <a:schemeClr val="tx1"/>
                          </a:solidFill>
                          <a:effectLst/>
                          <a:latin typeface="+mj-lt"/>
                          <a:ea typeface="+mj-ea"/>
                          <a:cs typeface="+mj-cs"/>
                        </a:rPr>
                        <a:t> </a:t>
                      </a:r>
                      <a:r>
                        <a:rPr kumimoji="0" lang="en-IN" sz="1800" b="0" u="none" kern="1200" cap="all" baseline="0" dirty="0" err="1">
                          <a:ln w="500">
                            <a:solidFill>
                              <a:schemeClr val="tx2">
                                <a:shade val="20000"/>
                                <a:satMod val="120000"/>
                              </a:schemeClr>
                            </a:solidFill>
                          </a:ln>
                          <a:solidFill>
                            <a:schemeClr val="tx1"/>
                          </a:solidFill>
                          <a:effectLst/>
                          <a:latin typeface="+mj-lt"/>
                          <a:ea typeface="+mj-ea"/>
                          <a:cs typeface="+mj-cs"/>
                        </a:rPr>
                        <a:t>Bhasin</a:t>
                      </a:r>
                      <a:endParaRPr kumimoji="0" lang="en-IN" sz="1800" b="0" u="none" kern="1200" cap="all" baseline="0" dirty="0">
                        <a:ln w="500">
                          <a:solidFill>
                            <a:schemeClr val="tx2">
                              <a:shade val="20000"/>
                              <a:satMod val="120000"/>
                            </a:schemeClr>
                          </a:solidFill>
                        </a:ln>
                        <a:solidFill>
                          <a:schemeClr val="tx1"/>
                        </a:solidFill>
                        <a:effectLst/>
                        <a:latin typeface="+mj-lt"/>
                        <a:ea typeface="+mj-ea"/>
                        <a:cs typeface="+mj-cs"/>
                      </a:endParaRPr>
                    </a:p>
                  </a:txBody>
                  <a:tcPr>
                    <a:solidFill>
                      <a:schemeClr val="accent4">
                        <a:lumMod val="75000"/>
                      </a:schemeClr>
                    </a:solidFill>
                  </a:tcPr>
                </a:tc>
                <a:tc>
                  <a:txBody>
                    <a:bodyPr/>
                    <a:lstStyle/>
                    <a:p>
                      <a:pPr algn="ctr"/>
                      <a:r>
                        <a:rPr kumimoji="0" lang="en-IN" sz="1800" b="0" u="none" kern="1200" cap="all" baseline="0" dirty="0">
                          <a:ln w="500">
                            <a:solidFill>
                              <a:schemeClr val="tx2">
                                <a:shade val="20000"/>
                                <a:satMod val="120000"/>
                              </a:schemeClr>
                            </a:solidFill>
                          </a:ln>
                          <a:solidFill>
                            <a:schemeClr val="tx1"/>
                          </a:solidFill>
                          <a:effectLst/>
                          <a:latin typeface="+mj-lt"/>
                          <a:ea typeface="+mj-ea"/>
                          <a:cs typeface="+mj-cs"/>
                        </a:rPr>
                        <a:t>Chairman</a:t>
                      </a:r>
                    </a:p>
                  </a:txBody>
                  <a:tcPr>
                    <a:solidFill>
                      <a:schemeClr val="accent4">
                        <a:lumMod val="75000"/>
                      </a:schemeClr>
                    </a:solidFill>
                  </a:tcPr>
                </a:tc>
                <a:extLst>
                  <a:ext uri="{0D108BD9-81ED-4DB2-BD59-A6C34878D82A}">
                    <a16:rowId xmlns:a16="http://schemas.microsoft.com/office/drawing/2014/main" val="10001"/>
                  </a:ext>
                </a:extLst>
              </a:tr>
              <a:tr h="592555">
                <a:tc>
                  <a:txBody>
                    <a:bodyPr/>
                    <a:lstStyle/>
                    <a:p>
                      <a:pPr algn="ctr"/>
                      <a:r>
                        <a:rPr kumimoji="0" lang="en-IN" sz="1800" b="0" u="none" kern="1200" cap="all" baseline="0" dirty="0">
                          <a:ln w="500">
                            <a:solidFill>
                              <a:schemeClr val="tx2">
                                <a:shade val="20000"/>
                                <a:satMod val="120000"/>
                              </a:schemeClr>
                            </a:solidFill>
                          </a:ln>
                          <a:solidFill>
                            <a:schemeClr val="tx1"/>
                          </a:solidFill>
                          <a:effectLst/>
                          <a:latin typeface="+mj-lt"/>
                          <a:ea typeface="+mj-ea"/>
                          <a:cs typeface="+mj-cs"/>
                        </a:rPr>
                        <a:t>Mr. Anil </a:t>
                      </a:r>
                      <a:r>
                        <a:rPr kumimoji="0" lang="en-IN" sz="1800" b="0" u="none" kern="1200" cap="all" baseline="0" dirty="0" err="1">
                          <a:ln w="500">
                            <a:solidFill>
                              <a:schemeClr val="tx2">
                                <a:shade val="20000"/>
                                <a:satMod val="120000"/>
                              </a:schemeClr>
                            </a:solidFill>
                          </a:ln>
                          <a:solidFill>
                            <a:schemeClr val="tx1"/>
                          </a:solidFill>
                          <a:effectLst/>
                          <a:latin typeface="+mj-lt"/>
                          <a:ea typeface="+mj-ea"/>
                          <a:cs typeface="+mj-cs"/>
                        </a:rPr>
                        <a:t>Goyal</a:t>
                      </a:r>
                      <a:endParaRPr kumimoji="0" lang="en-IN" sz="1800" b="0" u="none" kern="1200" cap="all" baseline="0" dirty="0">
                        <a:ln w="500">
                          <a:solidFill>
                            <a:schemeClr val="tx2">
                              <a:shade val="20000"/>
                              <a:satMod val="120000"/>
                            </a:schemeClr>
                          </a:solidFill>
                        </a:ln>
                        <a:solidFill>
                          <a:schemeClr val="tx1"/>
                        </a:solidFill>
                        <a:effectLst/>
                        <a:latin typeface="+mj-lt"/>
                        <a:ea typeface="+mj-ea"/>
                        <a:cs typeface="+mj-cs"/>
                      </a:endParaRPr>
                    </a:p>
                  </a:txBody>
                  <a:tcPr>
                    <a:solidFill>
                      <a:schemeClr val="accent4">
                        <a:lumMod val="75000"/>
                      </a:schemeClr>
                    </a:solidFill>
                  </a:tcPr>
                </a:tc>
                <a:tc>
                  <a:txBody>
                    <a:bodyPr/>
                    <a:lstStyle/>
                    <a:p>
                      <a:pPr algn="ctr"/>
                      <a:r>
                        <a:rPr kumimoji="0" lang="en-IN" sz="1800" b="0" u="none" kern="1200" cap="all" baseline="0" dirty="0">
                          <a:ln w="500">
                            <a:solidFill>
                              <a:schemeClr val="tx2">
                                <a:shade val="20000"/>
                                <a:satMod val="120000"/>
                              </a:schemeClr>
                            </a:solidFill>
                          </a:ln>
                          <a:solidFill>
                            <a:schemeClr val="tx1"/>
                          </a:solidFill>
                          <a:effectLst/>
                          <a:latin typeface="+mj-lt"/>
                          <a:ea typeface="+mj-ea"/>
                          <a:cs typeface="+mj-cs"/>
                        </a:rPr>
                        <a:t>Managing Director</a:t>
                      </a:r>
                    </a:p>
                  </a:txBody>
                  <a:tcPr>
                    <a:solidFill>
                      <a:schemeClr val="accent4">
                        <a:lumMod val="75000"/>
                      </a:schemeClr>
                    </a:solidFill>
                  </a:tcPr>
                </a:tc>
                <a:extLst>
                  <a:ext uri="{0D108BD9-81ED-4DB2-BD59-A6C34878D82A}">
                    <a16:rowId xmlns:a16="http://schemas.microsoft.com/office/drawing/2014/main" val="10002"/>
                  </a:ext>
                </a:extLst>
              </a:tr>
              <a:tr h="587883">
                <a:tc>
                  <a:txBody>
                    <a:bodyPr/>
                    <a:lstStyle/>
                    <a:p>
                      <a:pPr marL="0" algn="ctr" rtl="0" eaLnBrk="1" latinLnBrk="0" hangingPunct="1"/>
                      <a:r>
                        <a:rPr kumimoji="0" lang="en-IN" sz="1800" b="0" u="none" kern="1200" cap="all" baseline="0" dirty="0">
                          <a:ln w="500">
                            <a:solidFill>
                              <a:schemeClr val="tx2">
                                <a:shade val="20000"/>
                                <a:satMod val="120000"/>
                              </a:schemeClr>
                            </a:solidFill>
                          </a:ln>
                          <a:solidFill>
                            <a:schemeClr val="tx1"/>
                          </a:solidFill>
                          <a:effectLst/>
                          <a:latin typeface="+mj-lt"/>
                          <a:ea typeface="+mj-ea"/>
                          <a:cs typeface="+mj-cs"/>
                        </a:rPr>
                        <a:t>Mr. R.K. BHARGAVA</a:t>
                      </a:r>
                    </a:p>
                  </a:txBody>
                  <a:tcPr>
                    <a:solidFill>
                      <a:schemeClr val="accent4">
                        <a:lumMod val="75000"/>
                      </a:schemeClr>
                    </a:solidFill>
                  </a:tcPr>
                </a:tc>
                <a:tc>
                  <a:txBody>
                    <a:bodyPr/>
                    <a:lstStyle/>
                    <a:p>
                      <a:pPr marL="0" algn="ctr" rtl="0" eaLnBrk="1" latinLnBrk="0" hangingPunct="1"/>
                      <a:r>
                        <a:rPr kumimoji="0" lang="en-IN" sz="1800" b="0" u="none" kern="1200" cap="all" baseline="0" dirty="0">
                          <a:ln w="500">
                            <a:solidFill>
                              <a:schemeClr val="tx2">
                                <a:shade val="20000"/>
                                <a:satMod val="120000"/>
                              </a:schemeClr>
                            </a:solidFill>
                          </a:ln>
                          <a:solidFill>
                            <a:schemeClr val="tx1"/>
                          </a:solidFill>
                          <a:effectLst/>
                          <a:latin typeface="+mj-lt"/>
                          <a:ea typeface="+mj-ea"/>
                          <a:cs typeface="+mj-cs"/>
                        </a:rPr>
                        <a:t>Independent Director</a:t>
                      </a:r>
                    </a:p>
                  </a:txBody>
                  <a:tcPr>
                    <a:solidFill>
                      <a:schemeClr val="accent4">
                        <a:lumMod val="75000"/>
                      </a:schemeClr>
                    </a:solidFill>
                  </a:tcPr>
                </a:tc>
                <a:extLst>
                  <a:ext uri="{0D108BD9-81ED-4DB2-BD59-A6C34878D82A}">
                    <a16:rowId xmlns:a16="http://schemas.microsoft.com/office/drawing/2014/main" val="10003"/>
                  </a:ext>
                </a:extLst>
              </a:tr>
              <a:tr h="609506">
                <a:tc>
                  <a:txBody>
                    <a:bodyPr/>
                    <a:lstStyle/>
                    <a:p>
                      <a:pPr marL="0" algn="ctr" rtl="0" eaLnBrk="1" latinLnBrk="0" hangingPunct="1"/>
                      <a:r>
                        <a:rPr kumimoji="0" lang="en-IN" sz="1800" b="0" u="none" kern="1200" cap="all" baseline="0" dirty="0">
                          <a:ln w="500">
                            <a:solidFill>
                              <a:schemeClr val="tx2">
                                <a:shade val="20000"/>
                                <a:satMod val="120000"/>
                              </a:schemeClr>
                            </a:solidFill>
                          </a:ln>
                          <a:solidFill>
                            <a:schemeClr val="tx1"/>
                          </a:solidFill>
                          <a:effectLst/>
                          <a:latin typeface="+mj-lt"/>
                          <a:ea typeface="+mj-ea"/>
                          <a:cs typeface="+mj-cs"/>
                        </a:rPr>
                        <a:t>Mr. HARBANS LAL</a:t>
                      </a:r>
                    </a:p>
                  </a:txBody>
                  <a:tcPr>
                    <a:lnB w="12700" cap="flat" cmpd="sng" algn="ctr">
                      <a:solidFill>
                        <a:schemeClr val="bg2"/>
                      </a:solidFill>
                      <a:prstDash val="solid"/>
                      <a:round/>
                      <a:headEnd type="none" w="med" len="med"/>
                      <a:tailEnd type="none" w="med" len="med"/>
                    </a:lnB>
                    <a:solidFill>
                      <a:schemeClr val="accent4">
                        <a:lumMod val="75000"/>
                      </a:schemeClr>
                    </a:solidFill>
                  </a:tcPr>
                </a:tc>
                <a:tc>
                  <a:txBody>
                    <a:bodyPr/>
                    <a:lstStyle/>
                    <a:p>
                      <a:pPr marL="0" algn="ctr" rtl="0" eaLnBrk="1" latinLnBrk="0" hangingPunct="1"/>
                      <a:r>
                        <a:rPr kumimoji="0" lang="en-IN" sz="1800" b="0" u="none" kern="1200" cap="all" baseline="0" dirty="0">
                          <a:ln w="500">
                            <a:solidFill>
                              <a:schemeClr val="tx2">
                                <a:shade val="20000"/>
                                <a:satMod val="120000"/>
                              </a:schemeClr>
                            </a:solidFill>
                          </a:ln>
                          <a:solidFill>
                            <a:schemeClr val="tx1"/>
                          </a:solidFill>
                          <a:effectLst/>
                          <a:latin typeface="+mj-lt"/>
                          <a:ea typeface="+mj-ea"/>
                          <a:cs typeface="+mj-cs"/>
                        </a:rPr>
                        <a:t>Independent Director</a:t>
                      </a:r>
                    </a:p>
                  </a:txBody>
                  <a:tcPr>
                    <a:lnB w="12700" cap="flat" cmpd="sng" algn="ctr">
                      <a:solidFill>
                        <a:schemeClr val="bg2"/>
                      </a:solidFill>
                      <a:prstDash val="solid"/>
                      <a:round/>
                      <a:headEnd type="none" w="med" len="med"/>
                      <a:tailEnd type="none" w="med" len="med"/>
                    </a:lnB>
                    <a:solidFill>
                      <a:schemeClr val="accent4">
                        <a:lumMod val="75000"/>
                      </a:schemeClr>
                    </a:solidFill>
                  </a:tcPr>
                </a:tc>
                <a:extLst>
                  <a:ext uri="{0D108BD9-81ED-4DB2-BD59-A6C34878D82A}">
                    <a16:rowId xmlns:a16="http://schemas.microsoft.com/office/drawing/2014/main" val="10004"/>
                  </a:ext>
                </a:extLst>
              </a:tr>
              <a:tr h="497685">
                <a:tc>
                  <a:txBody>
                    <a:bodyPr/>
                    <a:lstStyle/>
                    <a:p>
                      <a:pPr marL="0" algn="ctr" rtl="0" eaLnBrk="1" latinLnBrk="0" hangingPunct="1"/>
                      <a:r>
                        <a:rPr kumimoji="0" lang="en-IN" sz="1800" b="0" u="none" kern="1200" cap="all" baseline="0" dirty="0">
                          <a:ln w="500">
                            <a:solidFill>
                              <a:schemeClr val="tx2">
                                <a:shade val="20000"/>
                                <a:satMod val="120000"/>
                              </a:schemeClr>
                            </a:solidFill>
                          </a:ln>
                          <a:solidFill>
                            <a:schemeClr val="tx1"/>
                          </a:solidFill>
                          <a:effectLst/>
                          <a:latin typeface="+mj-lt"/>
                          <a:ea typeface="+mj-ea"/>
                          <a:cs typeface="+mj-cs"/>
                        </a:rPr>
                        <a:t>MRS. ANITA JAIN</a:t>
                      </a:r>
                    </a:p>
                  </a:txBody>
                  <a:tcPr>
                    <a:lnT w="12700" cap="flat" cmpd="sng" algn="ctr">
                      <a:solidFill>
                        <a:schemeClr val="bg2"/>
                      </a:solidFill>
                      <a:prstDash val="solid"/>
                      <a:round/>
                      <a:headEnd type="none" w="med" len="med"/>
                      <a:tailEnd type="none" w="med" len="med"/>
                    </a:lnT>
                    <a:solidFill>
                      <a:schemeClr val="accent4">
                        <a:lumMod val="75000"/>
                      </a:schemeClr>
                    </a:solidFill>
                  </a:tcPr>
                </a:tc>
                <a:tc>
                  <a:txBody>
                    <a:bodyPr/>
                    <a:lstStyle/>
                    <a:p>
                      <a:pPr marL="0" algn="ctr" rtl="0" eaLnBrk="1" latinLnBrk="0" hangingPunct="1"/>
                      <a:r>
                        <a:rPr kumimoji="0" lang="en-IN" sz="1800" b="0" u="none" kern="1200" cap="all" baseline="0" dirty="0">
                          <a:ln w="500">
                            <a:solidFill>
                              <a:schemeClr val="tx2">
                                <a:shade val="20000"/>
                                <a:satMod val="120000"/>
                              </a:schemeClr>
                            </a:solidFill>
                          </a:ln>
                          <a:solidFill>
                            <a:schemeClr val="tx1"/>
                          </a:solidFill>
                          <a:effectLst/>
                          <a:latin typeface="+mj-lt"/>
                          <a:ea typeface="+mj-ea"/>
                          <a:cs typeface="+mj-cs"/>
                        </a:rPr>
                        <a:t>INDEPENDENT DIRECTOR</a:t>
                      </a:r>
                    </a:p>
                  </a:txBody>
                  <a:tcPr>
                    <a:lnT w="12700" cap="flat" cmpd="sng" algn="ctr">
                      <a:solidFill>
                        <a:schemeClr val="bg2"/>
                      </a:solidFill>
                      <a:prstDash val="solid"/>
                      <a:round/>
                      <a:headEnd type="none" w="med" len="med"/>
                      <a:tailEnd type="none" w="med" len="med"/>
                    </a:lnT>
                    <a:solidFill>
                      <a:schemeClr val="accent4">
                        <a:lumMod val="75000"/>
                      </a:schemeClr>
                    </a:solidFill>
                  </a:tcPr>
                </a:tc>
                <a:extLst>
                  <a:ext uri="{0D108BD9-81ED-4DB2-BD59-A6C34878D82A}">
                    <a16:rowId xmlns:a16="http://schemas.microsoft.com/office/drawing/2014/main" val="10005"/>
                  </a:ext>
                </a:extLst>
              </a:tr>
            </a:tbl>
          </a:graphicData>
        </a:graphic>
      </p:graphicFrame>
      <p:pic>
        <p:nvPicPr>
          <p:cNvPr id="1026" name="Picture 2"/>
          <p:cNvPicPr>
            <a:picLocks noChangeAspect="1" noChangeArrowheads="1"/>
          </p:cNvPicPr>
          <p:nvPr/>
        </p:nvPicPr>
        <p:blipFill>
          <a:blip r:embed="rId2" cstate="print"/>
          <a:srcRect/>
          <a:stretch>
            <a:fillRect/>
          </a:stretch>
        </p:blipFill>
        <p:spPr bwMode="auto">
          <a:xfrm>
            <a:off x="4860032" y="0"/>
            <a:ext cx="4283968" cy="1503999"/>
          </a:xfrm>
          <a:prstGeom prst="rect">
            <a:avLst/>
          </a:prstGeom>
          <a:noFill/>
          <a:ln w="9525">
            <a:noFill/>
            <a:miter lim="800000"/>
            <a:headEnd/>
            <a:tailEnd/>
          </a:ln>
        </p:spPr>
      </p:pic>
      <p:sp>
        <p:nvSpPr>
          <p:cNvPr id="3" name="Slide Number Placeholder 2"/>
          <p:cNvSpPr>
            <a:spLocks noGrp="1"/>
          </p:cNvSpPr>
          <p:nvPr>
            <p:ph type="sldNum" sz="quarter" idx="12"/>
          </p:nvPr>
        </p:nvSpPr>
        <p:spPr/>
        <p:txBody>
          <a:bodyPr/>
          <a:lstStyle/>
          <a:p>
            <a:fld id="{4285AE73-0E03-409D-A6E9-9FF65278A506}" type="slidenum">
              <a:rPr lang="en-IN" smtClean="0"/>
              <a:pPr/>
              <a:t>5</a:t>
            </a:fld>
            <a:endParaRPr lang="en-IN"/>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Z:\kmp.jpg"/>
          <p:cNvPicPr>
            <a:picLocks noChangeAspect="1" noChangeArrowheads="1"/>
          </p:cNvPicPr>
          <p:nvPr/>
        </p:nvPicPr>
        <p:blipFill>
          <a:blip r:embed="rId2" cstate="print"/>
          <a:srcRect/>
          <a:stretch>
            <a:fillRect/>
          </a:stretch>
        </p:blipFill>
        <p:spPr bwMode="auto">
          <a:xfrm>
            <a:off x="467544" y="3573016"/>
            <a:ext cx="8130335" cy="3070694"/>
          </a:xfrm>
          <a:prstGeom prst="rect">
            <a:avLst/>
          </a:prstGeom>
          <a:noFill/>
        </p:spPr>
      </p:pic>
      <p:sp>
        <p:nvSpPr>
          <p:cNvPr id="2" name="Title 1"/>
          <p:cNvSpPr>
            <a:spLocks noGrp="1"/>
          </p:cNvSpPr>
          <p:nvPr>
            <p:ph type="title"/>
          </p:nvPr>
        </p:nvSpPr>
        <p:spPr>
          <a:xfrm>
            <a:off x="539552" y="692696"/>
            <a:ext cx="8147248" cy="576064"/>
          </a:xfrm>
        </p:spPr>
        <p:txBody>
          <a:bodyPr>
            <a:normAutofit/>
          </a:bodyPr>
          <a:lstStyle/>
          <a:p>
            <a:pPr algn="ctr"/>
            <a:r>
              <a:rPr lang="en-IN" sz="2600" b="1" u="sng" dirty="0"/>
              <a:t>Key Managerial Personnel (KMP)</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9788674"/>
              </p:ext>
            </p:extLst>
          </p:nvPr>
        </p:nvGraphicFramePr>
        <p:xfrm>
          <a:off x="467544" y="1340768"/>
          <a:ext cx="8136904" cy="2188184"/>
        </p:xfrm>
        <a:graphic>
          <a:graphicData uri="http://schemas.openxmlformats.org/drawingml/2006/table">
            <a:tbl>
              <a:tblPr firstRow="1" bandRow="1">
                <a:tableStyleId>{5C22544A-7EE6-4342-B048-85BDC9FD1C3A}</a:tableStyleId>
              </a:tblPr>
              <a:tblGrid>
                <a:gridCol w="4031127">
                  <a:extLst>
                    <a:ext uri="{9D8B030D-6E8A-4147-A177-3AD203B41FA5}">
                      <a16:colId xmlns:a16="http://schemas.microsoft.com/office/drawing/2014/main" val="20000"/>
                    </a:ext>
                  </a:extLst>
                </a:gridCol>
                <a:gridCol w="4105777">
                  <a:extLst>
                    <a:ext uri="{9D8B030D-6E8A-4147-A177-3AD203B41FA5}">
                      <a16:colId xmlns:a16="http://schemas.microsoft.com/office/drawing/2014/main" val="20001"/>
                    </a:ext>
                  </a:extLst>
                </a:gridCol>
              </a:tblGrid>
              <a:tr h="1016662">
                <a:tc>
                  <a:txBody>
                    <a:bodyPr/>
                    <a:lstStyle/>
                    <a:p>
                      <a:pPr algn="ctr"/>
                      <a:r>
                        <a:rPr kumimoji="0" lang="en-IN" b="1" kern="1200" baseline="0" dirty="0">
                          <a:solidFill>
                            <a:schemeClr val="tx1"/>
                          </a:solidFill>
                          <a:latin typeface="+mn-lt"/>
                          <a:ea typeface="+mn-ea"/>
                          <a:cs typeface="+mn-cs"/>
                        </a:rPr>
                        <a:t>Name of Key Managerial Personnel</a:t>
                      </a:r>
                    </a:p>
                  </a:txBody>
                  <a:tcPr>
                    <a:solidFill>
                      <a:schemeClr val="accent2"/>
                    </a:solidFill>
                  </a:tcPr>
                </a:tc>
                <a:tc>
                  <a:txBody>
                    <a:bodyPr/>
                    <a:lstStyle/>
                    <a:p>
                      <a:pPr algn="ctr"/>
                      <a:r>
                        <a:rPr kumimoji="0" lang="en-IN" b="1" kern="1200" baseline="0">
                          <a:solidFill>
                            <a:schemeClr val="tx1"/>
                          </a:solidFill>
                          <a:latin typeface="+mn-lt"/>
                          <a:ea typeface="+mn-ea"/>
                          <a:cs typeface="+mn-cs"/>
                        </a:rPr>
                        <a:t>Designation </a:t>
                      </a:r>
                      <a:endParaRPr kumimoji="0" lang="en-IN" b="1" kern="1200" baseline="0" dirty="0">
                        <a:solidFill>
                          <a:schemeClr val="tx1"/>
                        </a:solidFill>
                        <a:latin typeface="+mn-lt"/>
                        <a:ea typeface="+mn-ea"/>
                        <a:cs typeface="+mn-cs"/>
                      </a:endParaRPr>
                    </a:p>
                  </a:txBody>
                  <a:tcPr>
                    <a:solidFill>
                      <a:schemeClr val="accent2"/>
                    </a:solidFill>
                  </a:tcPr>
                </a:tc>
                <a:extLst>
                  <a:ext uri="{0D108BD9-81ED-4DB2-BD59-A6C34878D82A}">
                    <a16:rowId xmlns:a16="http://schemas.microsoft.com/office/drawing/2014/main" val="10000"/>
                  </a:ext>
                </a:extLst>
              </a:tr>
              <a:tr h="531442">
                <a:tc>
                  <a:txBody>
                    <a:bodyPr/>
                    <a:lstStyle/>
                    <a:p>
                      <a:pPr algn="ctr"/>
                      <a:r>
                        <a:rPr kumimoji="0" lang="en-IN" b="1" kern="1200" baseline="0" dirty="0">
                          <a:solidFill>
                            <a:srgbClr val="FFFF00"/>
                          </a:solidFill>
                          <a:latin typeface="+mn-lt"/>
                          <a:ea typeface="+mn-ea"/>
                          <a:cs typeface="+mn-cs"/>
                        </a:rPr>
                        <a:t>Mr. Anil </a:t>
                      </a:r>
                      <a:r>
                        <a:rPr kumimoji="0" lang="en-IN" b="1" kern="1200" baseline="0" dirty="0" err="1">
                          <a:solidFill>
                            <a:srgbClr val="FFFF00"/>
                          </a:solidFill>
                          <a:latin typeface="+mn-lt"/>
                          <a:ea typeface="+mn-ea"/>
                          <a:cs typeface="+mn-cs"/>
                        </a:rPr>
                        <a:t>Goyal</a:t>
                      </a:r>
                      <a:endParaRPr kumimoji="0" lang="en-IN" b="1" kern="1200" baseline="0" dirty="0">
                        <a:solidFill>
                          <a:srgbClr val="FFFF00"/>
                        </a:solidFill>
                        <a:latin typeface="+mn-lt"/>
                        <a:ea typeface="+mn-ea"/>
                        <a:cs typeface="+mn-cs"/>
                      </a:endParaRPr>
                    </a:p>
                  </a:txBody>
                  <a:tcPr>
                    <a:solidFill>
                      <a:schemeClr val="accent4">
                        <a:lumMod val="75000"/>
                      </a:schemeClr>
                    </a:solidFill>
                  </a:tcPr>
                </a:tc>
                <a:tc>
                  <a:txBody>
                    <a:bodyPr/>
                    <a:lstStyle/>
                    <a:p>
                      <a:pPr algn="ctr"/>
                      <a:r>
                        <a:rPr kumimoji="0" lang="en-IN" b="1" kern="1200" baseline="0" dirty="0">
                          <a:solidFill>
                            <a:srgbClr val="FFFF00"/>
                          </a:solidFill>
                          <a:latin typeface="+mn-lt"/>
                          <a:ea typeface="+mn-ea"/>
                          <a:cs typeface="+mn-cs"/>
                        </a:rPr>
                        <a:t>Managing Director</a:t>
                      </a:r>
                    </a:p>
                  </a:txBody>
                  <a:tcPr>
                    <a:solidFill>
                      <a:schemeClr val="accent4">
                        <a:lumMod val="75000"/>
                      </a:schemeClr>
                    </a:solidFill>
                  </a:tcPr>
                </a:tc>
                <a:extLst>
                  <a:ext uri="{0D108BD9-81ED-4DB2-BD59-A6C34878D82A}">
                    <a16:rowId xmlns:a16="http://schemas.microsoft.com/office/drawing/2014/main" val="10001"/>
                  </a:ext>
                </a:extLst>
              </a:tr>
              <a:tr h="60161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b="1" kern="1200" baseline="0" dirty="0">
                          <a:solidFill>
                            <a:srgbClr val="FFFF00"/>
                          </a:solidFill>
                          <a:latin typeface="+mn-lt"/>
                          <a:ea typeface="+mn-ea"/>
                          <a:cs typeface="+mn-cs"/>
                        </a:rPr>
                        <a:t>Mr. Ashok Kumar</a:t>
                      </a:r>
                      <a:endParaRPr kumimoji="0" lang="en-IN" b="1" kern="1200" baseline="0" dirty="0">
                        <a:solidFill>
                          <a:srgbClr val="FFFF00"/>
                        </a:solidFill>
                        <a:latin typeface="+mn-lt"/>
                        <a:ea typeface="+mn-ea"/>
                        <a:cs typeface="+mn-cs"/>
                      </a:endParaRPr>
                    </a:p>
                    <a:p>
                      <a:pPr algn="ctr"/>
                      <a:endParaRPr kumimoji="0" lang="en-IN" b="1" kern="1200" baseline="0" dirty="0">
                        <a:solidFill>
                          <a:srgbClr val="FFFF00"/>
                        </a:solidFill>
                        <a:latin typeface="+mn-lt"/>
                        <a:ea typeface="+mn-ea"/>
                        <a:cs typeface="+mn-cs"/>
                      </a:endParaRPr>
                    </a:p>
                  </a:txBody>
                  <a:tcPr>
                    <a:solidFill>
                      <a:schemeClr val="accent4">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b="1" kern="1200" baseline="0" dirty="0">
                          <a:solidFill>
                            <a:srgbClr val="FFFF00"/>
                          </a:solidFill>
                          <a:latin typeface="+mn-lt"/>
                          <a:ea typeface="+mn-ea"/>
                          <a:cs typeface="+mn-cs"/>
                        </a:rPr>
                        <a:t>Chief Financial Officer</a:t>
                      </a:r>
                      <a:endParaRPr kumimoji="0" lang="en-IN" b="1" kern="1200" baseline="0" dirty="0">
                        <a:solidFill>
                          <a:srgbClr val="FFFF00"/>
                        </a:solidFill>
                        <a:latin typeface="+mn-lt"/>
                        <a:ea typeface="+mn-ea"/>
                        <a:cs typeface="+mn-cs"/>
                      </a:endParaRPr>
                    </a:p>
                    <a:p>
                      <a:pPr algn="ctr"/>
                      <a:endParaRPr kumimoji="0" lang="en-IN" b="1" kern="1200" baseline="0" dirty="0">
                        <a:solidFill>
                          <a:srgbClr val="FFFF00"/>
                        </a:solidFill>
                        <a:latin typeface="+mn-lt"/>
                        <a:ea typeface="+mn-ea"/>
                        <a:cs typeface="+mn-cs"/>
                      </a:endParaRPr>
                    </a:p>
                  </a:txBody>
                  <a:tcPr>
                    <a:solidFill>
                      <a:schemeClr val="accent4">
                        <a:lumMod val="75000"/>
                      </a:schemeClr>
                    </a:solidFill>
                  </a:tcPr>
                </a:tc>
                <a:extLst>
                  <a:ext uri="{0D108BD9-81ED-4DB2-BD59-A6C34878D82A}">
                    <a16:rowId xmlns:a16="http://schemas.microsoft.com/office/drawing/2014/main" val="10002"/>
                  </a:ext>
                </a:extLst>
              </a:tr>
            </a:tbl>
          </a:graphicData>
        </a:graphic>
      </p:graphicFrame>
      <p:sp>
        <p:nvSpPr>
          <p:cNvPr id="3" name="Slide Number Placeholder 2"/>
          <p:cNvSpPr>
            <a:spLocks noGrp="1"/>
          </p:cNvSpPr>
          <p:nvPr>
            <p:ph type="sldNum" sz="quarter" idx="12"/>
          </p:nvPr>
        </p:nvSpPr>
        <p:spPr/>
        <p:txBody>
          <a:bodyPr/>
          <a:lstStyle/>
          <a:p>
            <a:fld id="{4285AE73-0E03-409D-A6E9-9FF65278A506}" type="slidenum">
              <a:rPr lang="en-IN" smtClean="0"/>
              <a:pPr/>
              <a:t>6</a:t>
            </a:fld>
            <a:endParaRPr lang="en-IN"/>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332656"/>
            <a:ext cx="8291264" cy="792088"/>
          </a:xfrm>
        </p:spPr>
        <p:txBody>
          <a:bodyPr>
            <a:noAutofit/>
          </a:bodyPr>
          <a:lstStyle/>
          <a:p>
            <a:r>
              <a:rPr lang="en-IN" sz="2600" b="1" u="sng" dirty="0">
                <a:solidFill>
                  <a:schemeClr val="tx1"/>
                </a:solidFill>
                <a:latin typeface="+mn-lt"/>
                <a:ea typeface="+mn-ea"/>
                <a:cs typeface="+mn-cs"/>
              </a:rPr>
              <a:t>SEBI (LISTING OBLIGATIONS AND DISCLOSURE REQUIREMENTS) REGULATIONS, 2015</a:t>
            </a:r>
          </a:p>
        </p:txBody>
      </p:sp>
      <p:sp>
        <p:nvSpPr>
          <p:cNvPr id="3" name="Content Placeholder 2"/>
          <p:cNvSpPr>
            <a:spLocks noGrp="1"/>
          </p:cNvSpPr>
          <p:nvPr>
            <p:ph idx="1"/>
          </p:nvPr>
        </p:nvSpPr>
        <p:spPr>
          <a:xfrm>
            <a:off x="467544" y="1313384"/>
            <a:ext cx="8229600" cy="5544616"/>
          </a:xfrm>
        </p:spPr>
        <p:style>
          <a:lnRef idx="0">
            <a:schemeClr val="accent2"/>
          </a:lnRef>
          <a:fillRef idx="3">
            <a:schemeClr val="accent2"/>
          </a:fillRef>
          <a:effectRef idx="3">
            <a:schemeClr val="accent2"/>
          </a:effectRef>
          <a:fontRef idx="minor">
            <a:schemeClr val="lt1"/>
          </a:fontRef>
        </p:style>
        <p:txBody>
          <a:bodyPr>
            <a:normAutofit/>
          </a:bodyPr>
          <a:lstStyle/>
          <a:p>
            <a:pPr algn="just">
              <a:buBlip>
                <a:blip r:embed="rId2"/>
              </a:buBlip>
            </a:pPr>
            <a:endParaRPr lang="en-IN" sz="1700" dirty="0">
              <a:solidFill>
                <a:schemeClr val="tx1"/>
              </a:solidFill>
            </a:endParaRPr>
          </a:p>
          <a:p>
            <a:pPr marL="273050" indent="12700" algn="just">
              <a:buNone/>
            </a:pPr>
            <a:r>
              <a:rPr lang="en-IN" sz="1700" b="1" u="sng" dirty="0">
                <a:solidFill>
                  <a:schemeClr val="tx1"/>
                </a:solidFill>
              </a:rPr>
              <a:t>Applicability</a:t>
            </a:r>
            <a:r>
              <a:rPr lang="en-IN" sz="1700" b="1" dirty="0">
                <a:solidFill>
                  <a:schemeClr val="tx1"/>
                </a:solidFill>
              </a:rPr>
              <a:t>: SEBI (Listing Obligations and Disclosure Requirements) Regulations, 2015</a:t>
            </a:r>
            <a:r>
              <a:rPr lang="en-IN" sz="1700" dirty="0">
                <a:solidFill>
                  <a:schemeClr val="tx1"/>
                </a:solidFill>
              </a:rPr>
              <a:t> are applicable on listed entities who have listed their any of the following designated securities on recognised stock exchange:-</a:t>
            </a:r>
          </a:p>
          <a:p>
            <a:pPr marL="627063" indent="-273050" algn="just"/>
            <a:r>
              <a:rPr lang="en-IN" sz="1700" dirty="0">
                <a:solidFill>
                  <a:schemeClr val="tx1"/>
                </a:solidFill>
              </a:rPr>
              <a:t>(a) specified securities listed on main board or SME Exchange or institutional trading platform;</a:t>
            </a:r>
          </a:p>
          <a:p>
            <a:pPr marL="627063" indent="-273050" algn="just"/>
            <a:r>
              <a:rPr lang="en-IN" sz="1700" dirty="0">
                <a:solidFill>
                  <a:schemeClr val="tx1"/>
                </a:solidFill>
              </a:rPr>
              <a:t>(b) Non-convertible debt securities, non-convertible redeemable preference shares, perpetual debt instrument, perpetual non-cumulative preference shares;</a:t>
            </a:r>
          </a:p>
          <a:p>
            <a:pPr marL="627063" indent="-273050" algn="just"/>
            <a:r>
              <a:rPr lang="en-IN" sz="1700" dirty="0">
                <a:solidFill>
                  <a:schemeClr val="tx1"/>
                </a:solidFill>
              </a:rPr>
              <a:t>(c) Indian depository receipts;</a:t>
            </a:r>
          </a:p>
          <a:p>
            <a:pPr marL="627063" indent="-273050" algn="just"/>
            <a:r>
              <a:rPr lang="en-IN" sz="1700" dirty="0">
                <a:solidFill>
                  <a:schemeClr val="tx1"/>
                </a:solidFill>
              </a:rPr>
              <a:t>(d) securitised debt instruments;</a:t>
            </a:r>
          </a:p>
          <a:p>
            <a:pPr marL="627063" indent="-273050" algn="just"/>
            <a:r>
              <a:rPr lang="en-GB" sz="1700" dirty="0">
                <a:solidFill>
                  <a:schemeClr val="tx1"/>
                </a:solidFill>
              </a:rPr>
              <a:t>(</a:t>
            </a:r>
            <a:r>
              <a:rPr lang="en-GB" sz="1700" dirty="0" err="1">
                <a:solidFill>
                  <a:schemeClr val="tx1"/>
                </a:solidFill>
              </a:rPr>
              <a:t>da</a:t>
            </a:r>
            <a:r>
              <a:rPr lang="en-GB" sz="1700" dirty="0">
                <a:solidFill>
                  <a:schemeClr val="tx1"/>
                </a:solidFill>
              </a:rPr>
              <a:t>) security receipts;</a:t>
            </a:r>
            <a:endParaRPr lang="en-IN" sz="1700" dirty="0">
              <a:solidFill>
                <a:schemeClr val="tx1"/>
              </a:solidFill>
            </a:endParaRPr>
          </a:p>
          <a:p>
            <a:pPr marL="627063" indent="-273050" algn="just"/>
            <a:r>
              <a:rPr lang="en-IN" sz="1700" dirty="0">
                <a:solidFill>
                  <a:schemeClr val="tx1"/>
                </a:solidFill>
              </a:rPr>
              <a:t>(e) Units issued by mutual funds;</a:t>
            </a:r>
          </a:p>
          <a:p>
            <a:pPr marL="627063" indent="-273050" algn="just"/>
            <a:r>
              <a:rPr lang="en-IN" sz="1700" dirty="0">
                <a:solidFill>
                  <a:schemeClr val="tx1"/>
                </a:solidFill>
              </a:rPr>
              <a:t>(f) Any other securities as may be specified by the Board.</a:t>
            </a:r>
          </a:p>
          <a:p>
            <a:pPr algn="just">
              <a:buNone/>
            </a:pPr>
            <a:endParaRPr lang="en-IN" sz="1800" dirty="0">
              <a:solidFill>
                <a:schemeClr val="tx1"/>
              </a:solidFill>
            </a:endParaRPr>
          </a:p>
        </p:txBody>
      </p:sp>
      <p:pic>
        <p:nvPicPr>
          <p:cNvPr id="2050" name="Picture 2"/>
          <p:cNvPicPr>
            <a:picLocks noChangeAspect="1" noChangeArrowheads="1"/>
          </p:cNvPicPr>
          <p:nvPr/>
        </p:nvPicPr>
        <p:blipFill>
          <a:blip r:embed="rId3" cstate="print"/>
          <a:srcRect/>
          <a:stretch>
            <a:fillRect/>
          </a:stretch>
        </p:blipFill>
        <p:spPr bwMode="auto">
          <a:xfrm>
            <a:off x="8028384" y="0"/>
            <a:ext cx="1256347" cy="897919"/>
          </a:xfrm>
          <a:prstGeom prst="rect">
            <a:avLst/>
          </a:prstGeom>
          <a:noFill/>
          <a:ln w="9525">
            <a:noFill/>
            <a:miter lim="800000"/>
            <a:headEnd/>
            <a:tailEnd/>
          </a:ln>
        </p:spPr>
      </p:pic>
      <p:sp>
        <p:nvSpPr>
          <p:cNvPr id="4" name="Slide Number Placeholder 3"/>
          <p:cNvSpPr>
            <a:spLocks noGrp="1"/>
          </p:cNvSpPr>
          <p:nvPr>
            <p:ph type="sldNum" sz="quarter" idx="12"/>
          </p:nvPr>
        </p:nvSpPr>
        <p:spPr/>
        <p:txBody>
          <a:bodyPr/>
          <a:lstStyle/>
          <a:p>
            <a:fld id="{4285AE73-0E03-409D-A6E9-9FF65278A506}" type="slidenum">
              <a:rPr lang="en-IN" smtClean="0"/>
              <a:pPr/>
              <a:t>7</a:t>
            </a:fld>
            <a:endParaRPr lang="en-IN"/>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60648"/>
            <a:ext cx="8229600" cy="504056"/>
          </a:xfrm>
        </p:spPr>
        <p:txBody>
          <a:bodyPr>
            <a:normAutofit/>
          </a:bodyPr>
          <a:lstStyle/>
          <a:p>
            <a:r>
              <a:rPr lang="en-IN" sz="2600" b="1" u="sng" dirty="0">
                <a:solidFill>
                  <a:schemeClr val="tx1"/>
                </a:solidFill>
              </a:rPr>
              <a:t>Board Committees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23020481"/>
              </p:ext>
            </p:extLst>
          </p:nvPr>
        </p:nvGraphicFramePr>
        <p:xfrm>
          <a:off x="467543" y="770738"/>
          <a:ext cx="8208912" cy="5682598"/>
        </p:xfrm>
        <a:graphic>
          <a:graphicData uri="http://schemas.openxmlformats.org/drawingml/2006/table">
            <a:tbl>
              <a:tblPr firstRow="1" bandRow="1">
                <a:tableStyleId>{5C22544A-7EE6-4342-B048-85BDC9FD1C3A}</a:tableStyleId>
              </a:tblPr>
              <a:tblGrid>
                <a:gridCol w="2664297">
                  <a:extLst>
                    <a:ext uri="{9D8B030D-6E8A-4147-A177-3AD203B41FA5}">
                      <a16:colId xmlns:a16="http://schemas.microsoft.com/office/drawing/2014/main" val="20000"/>
                    </a:ext>
                  </a:extLst>
                </a:gridCol>
                <a:gridCol w="2702047">
                  <a:extLst>
                    <a:ext uri="{9D8B030D-6E8A-4147-A177-3AD203B41FA5}">
                      <a16:colId xmlns:a16="http://schemas.microsoft.com/office/drawing/2014/main" val="20001"/>
                    </a:ext>
                  </a:extLst>
                </a:gridCol>
                <a:gridCol w="2842568">
                  <a:extLst>
                    <a:ext uri="{9D8B030D-6E8A-4147-A177-3AD203B41FA5}">
                      <a16:colId xmlns:a16="http://schemas.microsoft.com/office/drawing/2014/main" val="20002"/>
                    </a:ext>
                  </a:extLst>
                </a:gridCol>
              </a:tblGrid>
              <a:tr h="552523">
                <a:tc>
                  <a:txBody>
                    <a:bodyPr/>
                    <a:lstStyle/>
                    <a:p>
                      <a:r>
                        <a:rPr lang="en-IN" sz="1800" dirty="0">
                          <a:solidFill>
                            <a:schemeClr val="tx1"/>
                          </a:solidFill>
                        </a:rPr>
                        <a:t>Name of Committee</a:t>
                      </a:r>
                    </a:p>
                  </a:txBody>
                  <a:tcPr marL="101461" marR="101461">
                    <a:solidFill>
                      <a:schemeClr val="accent2"/>
                    </a:solidFill>
                  </a:tcPr>
                </a:tc>
                <a:tc>
                  <a:txBody>
                    <a:bodyPr/>
                    <a:lstStyle/>
                    <a:p>
                      <a:r>
                        <a:rPr lang="en-IN" sz="1800" dirty="0">
                          <a:solidFill>
                            <a:schemeClr val="tx1"/>
                          </a:solidFill>
                        </a:rPr>
                        <a:t>Provisions applicable</a:t>
                      </a:r>
                    </a:p>
                  </a:txBody>
                  <a:tcPr marL="101461" marR="101461">
                    <a:solidFill>
                      <a:schemeClr val="accent2"/>
                    </a:solidFill>
                  </a:tcPr>
                </a:tc>
                <a:tc>
                  <a:txBody>
                    <a:bodyPr/>
                    <a:lstStyle/>
                    <a:p>
                      <a:r>
                        <a:rPr lang="en-IN" sz="1800" dirty="0">
                          <a:solidFill>
                            <a:schemeClr val="tx1"/>
                          </a:solidFill>
                        </a:rPr>
                        <a:t>Structure</a:t>
                      </a:r>
                      <a:r>
                        <a:rPr lang="en-IN" sz="1800" baseline="0" dirty="0">
                          <a:solidFill>
                            <a:schemeClr val="tx1"/>
                          </a:solidFill>
                        </a:rPr>
                        <a:t> of Committee</a:t>
                      </a:r>
                      <a:endParaRPr lang="en-IN" sz="1800" dirty="0">
                        <a:solidFill>
                          <a:schemeClr val="tx1"/>
                        </a:solidFill>
                      </a:endParaRPr>
                    </a:p>
                  </a:txBody>
                  <a:tcPr marL="101461" marR="101461">
                    <a:solidFill>
                      <a:schemeClr val="accent2"/>
                    </a:solidFill>
                  </a:tcPr>
                </a:tc>
                <a:extLst>
                  <a:ext uri="{0D108BD9-81ED-4DB2-BD59-A6C34878D82A}">
                    <a16:rowId xmlns:a16="http://schemas.microsoft.com/office/drawing/2014/main" val="10000"/>
                  </a:ext>
                </a:extLst>
              </a:tr>
              <a:tr h="1829143">
                <a:tc>
                  <a:txBody>
                    <a:bodyPr/>
                    <a:lstStyle/>
                    <a:p>
                      <a:r>
                        <a:rPr lang="en-IN" sz="1400" b="1" dirty="0"/>
                        <a:t>Audit</a:t>
                      </a:r>
                      <a:r>
                        <a:rPr lang="en-IN" sz="1400" b="1" baseline="0" dirty="0"/>
                        <a:t> Committee</a:t>
                      </a:r>
                      <a:endParaRPr lang="en-IN" sz="1400" b="1" dirty="0"/>
                    </a:p>
                  </a:txBody>
                  <a:tcPr marL="101461" marR="101461">
                    <a:solidFill>
                      <a:schemeClr val="bg2">
                        <a:lumMod val="90000"/>
                      </a:schemeClr>
                    </a:solidFill>
                  </a:tcPr>
                </a:tc>
                <a:tc>
                  <a:txBody>
                    <a:bodyPr/>
                    <a:lstStyle/>
                    <a:p>
                      <a:r>
                        <a:rPr lang="en-IN" sz="1250" dirty="0">
                          <a:solidFill>
                            <a:srgbClr val="FFFF00"/>
                          </a:solidFill>
                        </a:rPr>
                        <a:t>Section 177 of Companies</a:t>
                      </a:r>
                      <a:r>
                        <a:rPr lang="en-IN" sz="1250" baseline="0" dirty="0">
                          <a:solidFill>
                            <a:srgbClr val="FFFF00"/>
                          </a:solidFill>
                        </a:rPr>
                        <a:t> Act, 2013 read with rule 6 &amp; 7 of Companies (Meetings of Board &amp; its Powers) Rules, 2014 and Regulation 18 of the SEBI (Listing Obligations and Disclosure Requirements) Regulations, 2015 deals with the Audit Committee. </a:t>
                      </a:r>
                      <a:endParaRPr lang="en-IN" sz="1250" dirty="0">
                        <a:solidFill>
                          <a:srgbClr val="FFFF00"/>
                        </a:solidFill>
                      </a:endParaRPr>
                    </a:p>
                  </a:txBody>
                  <a:tcPr marL="101461" marR="101461">
                    <a:solidFill>
                      <a:schemeClr val="accent4">
                        <a:lumMod val="75000"/>
                      </a:schemeClr>
                    </a:solidFill>
                  </a:tcPr>
                </a:tc>
                <a:tc>
                  <a:txBody>
                    <a:bodyPr/>
                    <a:lstStyle/>
                    <a:p>
                      <a:r>
                        <a:rPr lang="en-IN" sz="1250" dirty="0">
                          <a:solidFill>
                            <a:srgbClr val="FFFF00"/>
                          </a:solidFill>
                        </a:rPr>
                        <a:t>Audit Committee shall consist of a minimum</a:t>
                      </a:r>
                      <a:r>
                        <a:rPr lang="en-IN" sz="1250" baseline="0" dirty="0">
                          <a:solidFill>
                            <a:srgbClr val="FFFF00"/>
                          </a:solidFill>
                        </a:rPr>
                        <a:t> of three directors with  at least 2/3</a:t>
                      </a:r>
                      <a:r>
                        <a:rPr lang="en-IN" sz="1250" baseline="30000" dirty="0">
                          <a:solidFill>
                            <a:srgbClr val="FFFF00"/>
                          </a:solidFill>
                        </a:rPr>
                        <a:t>rd</a:t>
                      </a:r>
                      <a:r>
                        <a:rPr lang="en-IN" sz="1250" baseline="0" dirty="0">
                          <a:solidFill>
                            <a:srgbClr val="FFFF00"/>
                          </a:solidFill>
                        </a:rPr>
                        <a:t> of independent directors.</a:t>
                      </a:r>
                      <a:r>
                        <a:rPr kumimoji="0" lang="en-US" sz="1800" kern="1200" dirty="0">
                          <a:solidFill>
                            <a:schemeClr val="dk1"/>
                          </a:solidFill>
                          <a:latin typeface="+mn-lt"/>
                          <a:ea typeface="+mn-ea"/>
                          <a:cs typeface="+mn-cs"/>
                        </a:rPr>
                        <a:t> </a:t>
                      </a:r>
                      <a:r>
                        <a:rPr kumimoji="0" lang="en-US" sz="1250" kern="1200" baseline="0" dirty="0">
                          <a:solidFill>
                            <a:srgbClr val="FFFF00"/>
                          </a:solidFill>
                          <a:latin typeface="+mn-lt"/>
                          <a:ea typeface="+mn-ea"/>
                          <a:cs typeface="+mn-cs"/>
                        </a:rPr>
                        <a:t>Chairperson to be an Independent Director</a:t>
                      </a:r>
                      <a:endParaRPr kumimoji="0" lang="en-IN" sz="1250" kern="1200" baseline="0" dirty="0">
                        <a:solidFill>
                          <a:srgbClr val="FFFF00"/>
                        </a:solidFill>
                        <a:latin typeface="+mn-lt"/>
                        <a:ea typeface="+mn-ea"/>
                        <a:cs typeface="+mn-cs"/>
                      </a:endParaRPr>
                    </a:p>
                  </a:txBody>
                  <a:tcPr marL="101461" marR="101461">
                    <a:solidFill>
                      <a:schemeClr val="accent4">
                        <a:lumMod val="75000"/>
                      </a:schemeClr>
                    </a:solidFill>
                  </a:tcPr>
                </a:tc>
                <a:extLst>
                  <a:ext uri="{0D108BD9-81ED-4DB2-BD59-A6C34878D82A}">
                    <a16:rowId xmlns:a16="http://schemas.microsoft.com/office/drawing/2014/main" val="10001"/>
                  </a:ext>
                </a:extLst>
              </a:tr>
              <a:tr h="1687490">
                <a:tc>
                  <a:txBody>
                    <a:bodyPr/>
                    <a:lstStyle/>
                    <a:p>
                      <a:r>
                        <a:rPr lang="en-IN" sz="1400" b="1" dirty="0"/>
                        <a:t>Nomination and Remuneration Committee</a:t>
                      </a:r>
                    </a:p>
                  </a:txBody>
                  <a:tcPr marL="101461" marR="101461">
                    <a:solidFill>
                      <a:schemeClr val="bg2">
                        <a:lumMod val="9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250" dirty="0">
                          <a:solidFill>
                            <a:srgbClr val="FFFF00"/>
                          </a:solidFill>
                        </a:rPr>
                        <a:t>Section 178 (2), (3) &amp; (4) of the Companies Act, 2013 and</a:t>
                      </a:r>
                      <a:r>
                        <a:rPr lang="en-IN" sz="1250" baseline="0" dirty="0">
                          <a:solidFill>
                            <a:srgbClr val="FFFF00"/>
                          </a:solidFill>
                        </a:rPr>
                        <a:t> Regulation 19 of SEBI  (Listing Obligations and Disclosure Requirements) Regulations, 2015 deals with the </a:t>
                      </a:r>
                      <a:r>
                        <a:rPr lang="en-IN" sz="1250" dirty="0">
                          <a:solidFill>
                            <a:srgbClr val="FFFF00"/>
                          </a:solidFill>
                        </a:rPr>
                        <a:t>Nomination and Remuneration Committee.</a:t>
                      </a:r>
                    </a:p>
                  </a:txBody>
                  <a:tcPr marL="101461" marR="101461">
                    <a:solidFill>
                      <a:schemeClr val="accent4">
                        <a:lumMod val="7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250" dirty="0">
                          <a:solidFill>
                            <a:srgbClr val="FFFF00"/>
                          </a:solidFill>
                        </a:rPr>
                        <a:t>Nomination and Remuneration Committee shall consist of at least three</a:t>
                      </a:r>
                      <a:r>
                        <a:rPr lang="en-IN" sz="1250" baseline="0" dirty="0">
                          <a:solidFill>
                            <a:srgbClr val="FFFF00"/>
                          </a:solidFill>
                        </a:rPr>
                        <a:t> </a:t>
                      </a:r>
                      <a:r>
                        <a:rPr lang="en-IN" sz="1250" dirty="0">
                          <a:solidFill>
                            <a:srgbClr val="FFFF00"/>
                          </a:solidFill>
                        </a:rPr>
                        <a:t>non executive directors out of which  at least 2/3</a:t>
                      </a:r>
                      <a:r>
                        <a:rPr lang="en-IN" sz="1250" baseline="30000" dirty="0">
                          <a:solidFill>
                            <a:srgbClr val="FFFF00"/>
                          </a:solidFill>
                        </a:rPr>
                        <a:t>rd</a:t>
                      </a:r>
                      <a:r>
                        <a:rPr lang="en-IN" sz="1250" dirty="0">
                          <a:solidFill>
                            <a:srgbClr val="FFFF00"/>
                          </a:solidFill>
                        </a:rPr>
                        <a:t> shall be Independent directors.</a:t>
                      </a:r>
                      <a:r>
                        <a:rPr kumimoji="0" lang="en-US" sz="1800" kern="1200" dirty="0">
                          <a:solidFill>
                            <a:schemeClr val="dk1"/>
                          </a:solidFill>
                          <a:latin typeface="+mn-lt"/>
                          <a:ea typeface="+mn-ea"/>
                          <a:cs typeface="+mn-cs"/>
                        </a:rPr>
                        <a:t> </a:t>
                      </a:r>
                      <a:r>
                        <a:rPr kumimoji="0" lang="en-US" sz="1250" kern="1200" dirty="0">
                          <a:solidFill>
                            <a:srgbClr val="FFFF00"/>
                          </a:solidFill>
                          <a:latin typeface="+mn-lt"/>
                          <a:ea typeface="+mn-ea"/>
                          <a:cs typeface="+mn-cs"/>
                        </a:rPr>
                        <a:t>Chairperson to be an Independent Director</a:t>
                      </a:r>
                      <a:endParaRPr kumimoji="0" lang="en-IN" sz="1250" kern="1200" dirty="0">
                        <a:solidFill>
                          <a:srgbClr val="FFFF00"/>
                        </a:solidFill>
                        <a:latin typeface="+mn-lt"/>
                        <a:ea typeface="+mn-ea"/>
                        <a:cs typeface="+mn-cs"/>
                      </a:endParaRPr>
                    </a:p>
                  </a:txBody>
                  <a:tcPr marL="101461" marR="101461">
                    <a:solidFill>
                      <a:schemeClr val="accent4">
                        <a:lumMod val="75000"/>
                      </a:schemeClr>
                    </a:solidFill>
                  </a:tcPr>
                </a:tc>
                <a:extLst>
                  <a:ext uri="{0D108BD9-81ED-4DB2-BD59-A6C34878D82A}">
                    <a16:rowId xmlns:a16="http://schemas.microsoft.com/office/drawing/2014/main" val="10002"/>
                  </a:ext>
                </a:extLst>
              </a:tr>
              <a:tr h="1613442">
                <a:tc>
                  <a:txBody>
                    <a:bodyPr/>
                    <a:lstStyle/>
                    <a:p>
                      <a:r>
                        <a:rPr lang="en-IN" sz="1400" b="1" dirty="0"/>
                        <a:t>Stakeholders Relationship Committee</a:t>
                      </a:r>
                    </a:p>
                  </a:txBody>
                  <a:tcPr marL="101461" marR="101461">
                    <a:solidFill>
                      <a:schemeClr val="bg2">
                        <a:lumMod val="9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250" dirty="0">
                          <a:solidFill>
                            <a:srgbClr val="FFFF00"/>
                          </a:solidFill>
                        </a:rPr>
                        <a:t>Section 178 (5), (6) &amp; (7) of the Companies Act, 2013 and </a:t>
                      </a:r>
                      <a:r>
                        <a:rPr lang="en-IN" sz="1250" baseline="0" dirty="0">
                          <a:solidFill>
                            <a:srgbClr val="FFFF00"/>
                          </a:solidFill>
                        </a:rPr>
                        <a:t>Regulation 20 of SEBI (Listing Obligations and Disclosure Requirements) Regulations, 2015 deals with the Stakeholders Relationship  </a:t>
                      </a:r>
                      <a:r>
                        <a:rPr lang="en-IN" sz="1250" dirty="0">
                          <a:solidFill>
                            <a:srgbClr val="FFFF00"/>
                          </a:solidFill>
                        </a:rPr>
                        <a:t>Committee.</a:t>
                      </a:r>
                    </a:p>
                  </a:txBody>
                  <a:tcPr marL="101461" marR="101461">
                    <a:solidFill>
                      <a:schemeClr val="accent4">
                        <a:lumMod val="75000"/>
                      </a:schemeClr>
                    </a:solidFill>
                  </a:tcPr>
                </a:tc>
                <a:tc>
                  <a:txBody>
                    <a:bodyPr/>
                    <a:lstStyle/>
                    <a:p>
                      <a:r>
                        <a:rPr kumimoji="0" lang="en-IN" sz="1250" kern="1200" dirty="0">
                          <a:solidFill>
                            <a:srgbClr val="FFFF00"/>
                          </a:solidFill>
                          <a:latin typeface="+mn-lt"/>
                          <a:ea typeface="+mn-ea"/>
                          <a:cs typeface="+mn-cs"/>
                        </a:rPr>
                        <a:t>Stakeholders Relationship Committee shall consist  at least three directors, with at least one being an independent director. </a:t>
                      </a:r>
                      <a:r>
                        <a:rPr kumimoji="0" lang="en-US" sz="1250" kern="1200" dirty="0">
                          <a:solidFill>
                            <a:srgbClr val="FFFF00"/>
                          </a:solidFill>
                          <a:latin typeface="+mn-lt"/>
                          <a:ea typeface="+mn-ea"/>
                          <a:cs typeface="+mn-cs"/>
                        </a:rPr>
                        <a:t>Chairperson to be a Non-Executive Director</a:t>
                      </a:r>
                      <a:endParaRPr kumimoji="0" lang="en-IN" sz="1250" kern="1200" dirty="0">
                        <a:solidFill>
                          <a:srgbClr val="FFFF00"/>
                        </a:solidFill>
                        <a:latin typeface="+mn-lt"/>
                        <a:ea typeface="+mn-ea"/>
                        <a:cs typeface="+mn-cs"/>
                      </a:endParaRPr>
                    </a:p>
                  </a:txBody>
                  <a:tcPr marL="101461" marR="101461">
                    <a:solidFill>
                      <a:schemeClr val="accent4">
                        <a:lumMod val="75000"/>
                      </a:schemeClr>
                    </a:solidFill>
                  </a:tcPr>
                </a:tc>
                <a:extLst>
                  <a:ext uri="{0D108BD9-81ED-4DB2-BD59-A6C34878D82A}">
                    <a16:rowId xmlns:a16="http://schemas.microsoft.com/office/drawing/2014/main" val="10003"/>
                  </a:ext>
                </a:extLst>
              </a:tr>
            </a:tbl>
          </a:graphicData>
        </a:graphic>
      </p:graphicFrame>
      <p:sp>
        <p:nvSpPr>
          <p:cNvPr id="3" name="Slide Number Placeholder 2"/>
          <p:cNvSpPr>
            <a:spLocks noGrp="1"/>
          </p:cNvSpPr>
          <p:nvPr>
            <p:ph type="sldNum" sz="quarter" idx="12"/>
          </p:nvPr>
        </p:nvSpPr>
        <p:spPr/>
        <p:txBody>
          <a:bodyPr/>
          <a:lstStyle/>
          <a:p>
            <a:fld id="{4285AE73-0E03-409D-A6E9-9FF65278A506}" type="slidenum">
              <a:rPr lang="en-IN" smtClean="0"/>
              <a:pPr/>
              <a:t>8</a:t>
            </a:fld>
            <a:endParaRPr lang="en-IN"/>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8219256" cy="432048"/>
          </a:xfrm>
        </p:spPr>
        <p:txBody>
          <a:bodyPr>
            <a:noAutofit/>
          </a:bodyPr>
          <a:lstStyle/>
          <a:p>
            <a:r>
              <a:rPr lang="en-IN" sz="2600" b="1" u="sng" dirty="0">
                <a:solidFill>
                  <a:schemeClr val="tx1"/>
                </a:solidFill>
                <a:latin typeface="+mn-lt"/>
                <a:ea typeface="+mn-ea"/>
                <a:cs typeface="+mn-cs"/>
              </a:rPr>
              <a:t>Shareholding Pattern</a:t>
            </a:r>
          </a:p>
        </p:txBody>
      </p:sp>
      <p:sp>
        <p:nvSpPr>
          <p:cNvPr id="3" name="Content Placeholder 2"/>
          <p:cNvSpPr>
            <a:spLocks noGrp="1"/>
          </p:cNvSpPr>
          <p:nvPr>
            <p:ph idx="1"/>
          </p:nvPr>
        </p:nvSpPr>
        <p:spPr>
          <a:xfrm>
            <a:off x="457200" y="980728"/>
            <a:ext cx="8229600" cy="5544616"/>
          </a:xfrm>
        </p:spPr>
        <p:style>
          <a:lnRef idx="0">
            <a:schemeClr val="accent2"/>
          </a:lnRef>
          <a:fillRef idx="3">
            <a:schemeClr val="accent2"/>
          </a:fillRef>
          <a:effectRef idx="3">
            <a:schemeClr val="accent2"/>
          </a:effectRef>
          <a:fontRef idx="minor">
            <a:schemeClr val="lt1"/>
          </a:fontRef>
        </p:style>
        <p:txBody>
          <a:bodyPr/>
          <a:lstStyle/>
          <a:p>
            <a:pPr algn="ctr">
              <a:buNone/>
            </a:pPr>
            <a:r>
              <a:rPr lang="en-IN" sz="1800" dirty="0">
                <a:solidFill>
                  <a:schemeClr val="tx1"/>
                </a:solidFill>
              </a:rPr>
              <a:t>   The category-wise distribution of Shareholding as on 31</a:t>
            </a:r>
            <a:r>
              <a:rPr lang="en-IN" sz="1800" baseline="30000" dirty="0">
                <a:solidFill>
                  <a:schemeClr val="tx1"/>
                </a:solidFill>
              </a:rPr>
              <a:t>st</a:t>
            </a:r>
            <a:r>
              <a:rPr lang="en-IN" sz="1800" dirty="0">
                <a:solidFill>
                  <a:schemeClr val="tx1"/>
                </a:solidFill>
              </a:rPr>
              <a:t> Dec, 2023 is as follows:</a:t>
            </a:r>
          </a:p>
          <a:p>
            <a:pPr algn="ctr">
              <a:buNone/>
            </a:pPr>
            <a:endParaRPr lang="en-IN" dirty="0">
              <a:solidFill>
                <a:schemeClr val="tx1"/>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40432959"/>
              </p:ext>
            </p:extLst>
          </p:nvPr>
        </p:nvGraphicFramePr>
        <p:xfrm>
          <a:off x="1285852" y="1412777"/>
          <a:ext cx="7174580" cy="5199252"/>
        </p:xfrm>
        <a:graphic>
          <a:graphicData uri="http://schemas.openxmlformats.org/drawingml/2006/table">
            <a:tbl>
              <a:tblPr firstRow="1" bandRow="1">
                <a:tableStyleId>{5C22544A-7EE6-4342-B048-85BDC9FD1C3A}</a:tableStyleId>
              </a:tblPr>
              <a:tblGrid>
                <a:gridCol w="4510284">
                  <a:extLst>
                    <a:ext uri="{9D8B030D-6E8A-4147-A177-3AD203B41FA5}">
                      <a16:colId xmlns:a16="http://schemas.microsoft.com/office/drawing/2014/main" val="20000"/>
                    </a:ext>
                  </a:extLst>
                </a:gridCol>
                <a:gridCol w="1296144">
                  <a:extLst>
                    <a:ext uri="{9D8B030D-6E8A-4147-A177-3AD203B41FA5}">
                      <a16:colId xmlns:a16="http://schemas.microsoft.com/office/drawing/2014/main" val="20001"/>
                    </a:ext>
                  </a:extLst>
                </a:gridCol>
                <a:gridCol w="1368152">
                  <a:extLst>
                    <a:ext uri="{9D8B030D-6E8A-4147-A177-3AD203B41FA5}">
                      <a16:colId xmlns:a16="http://schemas.microsoft.com/office/drawing/2014/main" val="20002"/>
                    </a:ext>
                  </a:extLst>
                </a:gridCol>
              </a:tblGrid>
              <a:tr h="532241">
                <a:tc>
                  <a:txBody>
                    <a:bodyPr/>
                    <a:lstStyle/>
                    <a:p>
                      <a:pPr algn="ctr"/>
                      <a:r>
                        <a:rPr lang="en-IN" sz="1400" dirty="0">
                          <a:solidFill>
                            <a:schemeClr val="tx1"/>
                          </a:solidFill>
                        </a:rPr>
                        <a:t>Category</a:t>
                      </a:r>
                    </a:p>
                  </a:txBody>
                  <a:tcPr>
                    <a:solidFill>
                      <a:schemeClr val="accent2"/>
                    </a:solidFill>
                  </a:tcPr>
                </a:tc>
                <a:tc>
                  <a:txBody>
                    <a:bodyPr/>
                    <a:lstStyle/>
                    <a:p>
                      <a:pPr algn="ctr"/>
                      <a:r>
                        <a:rPr lang="en-IN" sz="1400" dirty="0">
                          <a:solidFill>
                            <a:schemeClr val="tx1"/>
                          </a:solidFill>
                        </a:rPr>
                        <a:t>No. of Shares  held</a:t>
                      </a:r>
                    </a:p>
                  </a:txBody>
                  <a:tcPr>
                    <a:solidFill>
                      <a:schemeClr val="accent2"/>
                    </a:solidFill>
                  </a:tcPr>
                </a:tc>
                <a:tc>
                  <a:txBody>
                    <a:bodyPr/>
                    <a:lstStyle/>
                    <a:p>
                      <a:pPr algn="ctr"/>
                      <a:r>
                        <a:rPr lang="en-IN" sz="1400" dirty="0">
                          <a:solidFill>
                            <a:schemeClr val="tx1"/>
                          </a:solidFill>
                        </a:rPr>
                        <a:t>% of  Shareholding</a:t>
                      </a:r>
                    </a:p>
                  </a:txBody>
                  <a:tcPr>
                    <a:solidFill>
                      <a:schemeClr val="accent2"/>
                    </a:solidFill>
                  </a:tcPr>
                </a:tc>
                <a:extLst>
                  <a:ext uri="{0D108BD9-81ED-4DB2-BD59-A6C34878D82A}">
                    <a16:rowId xmlns:a16="http://schemas.microsoft.com/office/drawing/2014/main" val="10000"/>
                  </a:ext>
                </a:extLst>
              </a:tr>
              <a:tr h="751398">
                <a:tc>
                  <a:txBody>
                    <a:bodyPr/>
                    <a:lstStyle/>
                    <a:p>
                      <a:pPr marL="342900" indent="-342900">
                        <a:buAutoNum type="alphaUcPeriod"/>
                      </a:pPr>
                      <a:r>
                        <a:rPr lang="en-IN" sz="1400" dirty="0">
                          <a:solidFill>
                            <a:schemeClr val="tx1"/>
                          </a:solidFill>
                        </a:rPr>
                        <a:t>Promoters holding</a:t>
                      </a:r>
                    </a:p>
                    <a:p>
                      <a:pPr marL="342900" indent="-342900">
                        <a:buFont typeface="Arial" pitchFamily="34" charset="0"/>
                        <a:buChar char="•"/>
                      </a:pPr>
                      <a:r>
                        <a:rPr lang="en-IN" sz="1400" dirty="0">
                          <a:solidFill>
                            <a:schemeClr val="tx1"/>
                          </a:solidFill>
                        </a:rPr>
                        <a:t> Indian</a:t>
                      </a:r>
                      <a:r>
                        <a:rPr lang="en-IN" sz="1400" baseline="0" dirty="0">
                          <a:solidFill>
                            <a:schemeClr val="tx1"/>
                          </a:solidFill>
                        </a:rPr>
                        <a:t> Promoters</a:t>
                      </a:r>
                    </a:p>
                    <a:p>
                      <a:pPr marL="342900" indent="-342900">
                        <a:buFont typeface="Arial" pitchFamily="34" charset="0"/>
                        <a:buChar char="•"/>
                      </a:pPr>
                      <a:r>
                        <a:rPr lang="en-IN" sz="1400" baseline="0" dirty="0">
                          <a:solidFill>
                            <a:schemeClr val="tx1"/>
                          </a:solidFill>
                        </a:rPr>
                        <a:t> Foreign Promoters</a:t>
                      </a:r>
                      <a:endParaRPr lang="en-IN" sz="1400" dirty="0">
                        <a:solidFill>
                          <a:schemeClr val="tx1"/>
                        </a:solidFill>
                      </a:endParaRPr>
                    </a:p>
                  </a:txBody>
                  <a:tcPr>
                    <a:solidFill>
                      <a:schemeClr val="bg2">
                        <a:lumMod val="90000"/>
                      </a:schemeClr>
                    </a:solidFill>
                  </a:tcPr>
                </a:tc>
                <a:tc>
                  <a:txBody>
                    <a:bodyPr/>
                    <a:lstStyle/>
                    <a:p>
                      <a:endParaRPr kumimoji="0" lang="en-IN" sz="1400" kern="1200" dirty="0">
                        <a:solidFill>
                          <a:srgbClr val="FFFF00"/>
                        </a:solidFill>
                        <a:latin typeface="+mn-lt"/>
                        <a:ea typeface="+mn-ea"/>
                        <a:cs typeface="Arial" pitchFamily="34" charset="0"/>
                      </a:endParaRPr>
                    </a:p>
                    <a:p>
                      <a:pPr marL="0" algn="r" rtl="0" eaLnBrk="1" latinLnBrk="0" hangingPunct="1"/>
                      <a:r>
                        <a:rPr kumimoji="0" lang="en-IN" sz="1400" kern="1200" dirty="0">
                          <a:solidFill>
                            <a:srgbClr val="FFFF00"/>
                          </a:solidFill>
                          <a:latin typeface="+mn-lt"/>
                          <a:ea typeface="+mn-ea"/>
                          <a:cs typeface="Arial" pitchFamily="34" charset="0"/>
                        </a:rPr>
                        <a:t>66,14,245</a:t>
                      </a:r>
                    </a:p>
                    <a:p>
                      <a:pPr marL="0" algn="r" rtl="0" eaLnBrk="1" latinLnBrk="0" hangingPunct="1"/>
                      <a:r>
                        <a:rPr kumimoji="0" lang="en-IN" sz="1400" kern="1200" dirty="0">
                          <a:solidFill>
                            <a:srgbClr val="FFFF00"/>
                          </a:solidFill>
                          <a:latin typeface="+mn-lt"/>
                          <a:ea typeface="+mn-ea"/>
                          <a:cs typeface="Arial" pitchFamily="34" charset="0"/>
                        </a:rPr>
                        <a:t>0</a:t>
                      </a:r>
                    </a:p>
                  </a:txBody>
                  <a:tcPr>
                    <a:solidFill>
                      <a:schemeClr val="accent4">
                        <a:lumMod val="75000"/>
                      </a:schemeClr>
                    </a:solidFill>
                  </a:tcPr>
                </a:tc>
                <a:tc>
                  <a:txBody>
                    <a:bodyPr/>
                    <a:lstStyle/>
                    <a:p>
                      <a:endParaRPr kumimoji="0" lang="en-IN" sz="1400" kern="1200" dirty="0">
                        <a:solidFill>
                          <a:srgbClr val="FFFF00"/>
                        </a:solidFill>
                        <a:latin typeface="+mn-lt"/>
                        <a:ea typeface="+mn-ea"/>
                        <a:cs typeface="Arial" pitchFamily="34" charset="0"/>
                      </a:endParaRPr>
                    </a:p>
                    <a:p>
                      <a:pPr algn="r"/>
                      <a:r>
                        <a:rPr kumimoji="0" lang="en-IN" sz="1400" kern="1200" dirty="0">
                          <a:solidFill>
                            <a:srgbClr val="FFFF00"/>
                          </a:solidFill>
                          <a:latin typeface="+mn-lt"/>
                          <a:ea typeface="+mn-ea"/>
                          <a:cs typeface="Arial" pitchFamily="34" charset="0"/>
                        </a:rPr>
                        <a:t>61.45</a:t>
                      </a:r>
                    </a:p>
                    <a:p>
                      <a:pPr algn="r"/>
                      <a:r>
                        <a:rPr kumimoji="0" lang="en-IN" sz="1400" kern="1200" dirty="0">
                          <a:solidFill>
                            <a:srgbClr val="FFFF00"/>
                          </a:solidFill>
                          <a:latin typeface="+mn-lt"/>
                          <a:ea typeface="+mn-ea"/>
                          <a:cs typeface="Arial" pitchFamily="34" charset="0"/>
                        </a:rPr>
                        <a:t>0.00</a:t>
                      </a:r>
                    </a:p>
                  </a:txBody>
                  <a:tcPr>
                    <a:solidFill>
                      <a:schemeClr val="accent4">
                        <a:lumMod val="75000"/>
                      </a:schemeClr>
                    </a:solidFill>
                  </a:tcPr>
                </a:tc>
                <a:extLst>
                  <a:ext uri="{0D108BD9-81ED-4DB2-BD59-A6C34878D82A}">
                    <a16:rowId xmlns:a16="http://schemas.microsoft.com/office/drawing/2014/main" val="10001"/>
                  </a:ext>
                </a:extLst>
              </a:tr>
              <a:tr h="970557">
                <a:tc>
                  <a:txBody>
                    <a:bodyPr/>
                    <a:lstStyle/>
                    <a:p>
                      <a:pPr marL="342900" indent="-342900">
                        <a:buFont typeface="Arial" pitchFamily="34" charset="0"/>
                        <a:buAutoNum type="alphaUcPeriod" startAt="2"/>
                      </a:pPr>
                      <a:r>
                        <a:rPr lang="en-IN" sz="1400" dirty="0">
                          <a:solidFill>
                            <a:schemeClr val="tx1"/>
                          </a:solidFill>
                        </a:rPr>
                        <a:t>Public Shareholding (Institutions)</a:t>
                      </a:r>
                    </a:p>
                    <a:p>
                      <a:pPr marL="342900" indent="-342900">
                        <a:buFont typeface="Arial" pitchFamily="34" charset="0"/>
                        <a:buChar char="•"/>
                      </a:pPr>
                      <a:r>
                        <a:rPr lang="en-IN" sz="1400" dirty="0">
                          <a:solidFill>
                            <a:schemeClr val="tx1"/>
                          </a:solidFill>
                        </a:rPr>
                        <a:t> Mutual funds</a:t>
                      </a:r>
                      <a:r>
                        <a:rPr lang="en-IN" sz="1400" baseline="0" dirty="0">
                          <a:solidFill>
                            <a:schemeClr val="tx1"/>
                          </a:solidFill>
                        </a:rPr>
                        <a:t>  </a:t>
                      </a:r>
                    </a:p>
                    <a:p>
                      <a:pPr marL="342900" indent="-342900">
                        <a:buFont typeface="Arial" pitchFamily="34" charset="0"/>
                        <a:buChar char="•"/>
                      </a:pPr>
                      <a:r>
                        <a:rPr lang="en-IN" sz="1400" baseline="0" dirty="0">
                          <a:solidFill>
                            <a:schemeClr val="tx1"/>
                          </a:solidFill>
                        </a:rPr>
                        <a:t> Banks/Financial Institutions </a:t>
                      </a:r>
                    </a:p>
                  </a:txBody>
                  <a:tcPr>
                    <a:solidFill>
                      <a:schemeClr val="bg2">
                        <a:lumMod val="90000"/>
                      </a:schemeClr>
                    </a:solidFill>
                  </a:tcPr>
                </a:tc>
                <a:tc>
                  <a:txBody>
                    <a:bodyPr/>
                    <a:lstStyle/>
                    <a:p>
                      <a:pPr algn="r"/>
                      <a:endParaRPr kumimoji="0" lang="en-IN" sz="1400" kern="1200" dirty="0">
                        <a:solidFill>
                          <a:srgbClr val="FFFF00"/>
                        </a:solidFill>
                        <a:latin typeface="+mn-lt"/>
                        <a:ea typeface="+mn-ea"/>
                        <a:cs typeface="Arial" pitchFamily="34" charset="0"/>
                      </a:endParaRPr>
                    </a:p>
                    <a:p>
                      <a:pPr algn="r"/>
                      <a:r>
                        <a:rPr kumimoji="0" lang="en-IN" sz="1400" kern="1200" dirty="0">
                          <a:solidFill>
                            <a:srgbClr val="FFFF00"/>
                          </a:solidFill>
                          <a:latin typeface="+mn-lt"/>
                          <a:ea typeface="+mn-ea"/>
                          <a:cs typeface="Arial" pitchFamily="34" charset="0"/>
                        </a:rPr>
                        <a:t>1393</a:t>
                      </a:r>
                    </a:p>
                    <a:p>
                      <a:pPr algn="r"/>
                      <a:r>
                        <a:rPr kumimoji="0" lang="en-IN" sz="1400" kern="1200" dirty="0">
                          <a:solidFill>
                            <a:srgbClr val="FFFF00"/>
                          </a:solidFill>
                          <a:latin typeface="+mn-lt"/>
                          <a:ea typeface="+mn-ea"/>
                          <a:cs typeface="Arial" pitchFamily="34" charset="0"/>
                        </a:rPr>
                        <a:t>29</a:t>
                      </a:r>
                    </a:p>
                    <a:p>
                      <a:pPr algn="r"/>
                      <a:endParaRPr kumimoji="0" lang="en-IN" sz="1400" kern="1200" dirty="0">
                        <a:solidFill>
                          <a:srgbClr val="FFFF00"/>
                        </a:solidFill>
                        <a:latin typeface="+mn-lt"/>
                        <a:ea typeface="+mn-ea"/>
                        <a:cs typeface="Arial" pitchFamily="34" charset="0"/>
                      </a:endParaRPr>
                    </a:p>
                  </a:txBody>
                  <a:tcPr>
                    <a:solidFill>
                      <a:schemeClr val="accent4">
                        <a:lumMod val="75000"/>
                      </a:schemeClr>
                    </a:solidFill>
                  </a:tcPr>
                </a:tc>
                <a:tc>
                  <a:txBody>
                    <a:bodyPr/>
                    <a:lstStyle/>
                    <a:p>
                      <a:pPr algn="r"/>
                      <a:endParaRPr kumimoji="0" lang="en-IN" sz="1400" kern="1200" dirty="0">
                        <a:solidFill>
                          <a:srgbClr val="FFFF00"/>
                        </a:solidFill>
                        <a:latin typeface="+mn-lt"/>
                        <a:ea typeface="+mn-ea"/>
                        <a:cs typeface="Arial" pitchFamily="34" charset="0"/>
                      </a:endParaRPr>
                    </a:p>
                    <a:p>
                      <a:pPr algn="r"/>
                      <a:r>
                        <a:rPr kumimoji="0" lang="en-IN" sz="1400" kern="1200" dirty="0">
                          <a:solidFill>
                            <a:srgbClr val="FFFF00"/>
                          </a:solidFill>
                          <a:latin typeface="+mn-lt"/>
                          <a:ea typeface="+mn-ea"/>
                          <a:cs typeface="Arial" pitchFamily="34" charset="0"/>
                        </a:rPr>
                        <a:t>0.01</a:t>
                      </a:r>
                    </a:p>
                    <a:p>
                      <a:pPr algn="r"/>
                      <a:r>
                        <a:rPr kumimoji="0" lang="en-IN" sz="1400" kern="1200" dirty="0">
                          <a:solidFill>
                            <a:srgbClr val="FFFF00"/>
                          </a:solidFill>
                          <a:latin typeface="+mn-lt"/>
                          <a:ea typeface="+mn-ea"/>
                          <a:cs typeface="Arial" pitchFamily="34" charset="0"/>
                        </a:rPr>
                        <a:t>0.00</a:t>
                      </a:r>
                    </a:p>
                  </a:txBody>
                  <a:tcPr>
                    <a:solidFill>
                      <a:schemeClr val="accent4">
                        <a:lumMod val="75000"/>
                      </a:schemeClr>
                    </a:solidFill>
                  </a:tcPr>
                </a:tc>
                <a:extLst>
                  <a:ext uri="{0D108BD9-81ED-4DB2-BD59-A6C34878D82A}">
                    <a16:rowId xmlns:a16="http://schemas.microsoft.com/office/drawing/2014/main" val="10002"/>
                  </a:ext>
                </a:extLst>
              </a:tr>
              <a:tr h="406933">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IN" sz="1400" baseline="0" dirty="0">
                          <a:solidFill>
                            <a:schemeClr val="tx1"/>
                          </a:solidFill>
                        </a:rPr>
                        <a:t>C.    Central Govt./ State Govt./President of India</a:t>
                      </a:r>
                      <a:endParaRPr kumimoji="0" lang="en-IN" sz="1400" kern="1200" baseline="0" dirty="0">
                        <a:solidFill>
                          <a:schemeClr val="tx1"/>
                        </a:solidFill>
                        <a:latin typeface="+mn-lt"/>
                        <a:ea typeface="+mn-ea"/>
                        <a:cs typeface="+mn-cs"/>
                      </a:endParaRPr>
                    </a:p>
                  </a:txBody>
                  <a:tcPr>
                    <a:solidFill>
                      <a:schemeClr val="bg2">
                        <a:lumMod val="90000"/>
                      </a:schemeClr>
                    </a:solidFill>
                  </a:tcPr>
                </a:tc>
                <a:tc>
                  <a:txBody>
                    <a:bodyPr/>
                    <a:lstStyle/>
                    <a:p>
                      <a:pPr marL="0" algn="r" rtl="0" eaLnBrk="1" latinLnBrk="0" hangingPunct="1"/>
                      <a:r>
                        <a:rPr kumimoji="0" lang="en-US" sz="1400" kern="1200" dirty="0">
                          <a:solidFill>
                            <a:srgbClr val="FFFF00"/>
                          </a:solidFill>
                          <a:latin typeface="+mn-lt"/>
                          <a:ea typeface="+mn-ea"/>
                          <a:cs typeface="Arial" pitchFamily="34" charset="0"/>
                        </a:rPr>
                        <a:t>529</a:t>
                      </a:r>
                      <a:endParaRPr kumimoji="0" lang="en-IN" sz="1400" kern="1200" dirty="0">
                        <a:solidFill>
                          <a:srgbClr val="FFFF00"/>
                        </a:solidFill>
                        <a:latin typeface="+mn-lt"/>
                        <a:ea typeface="+mn-ea"/>
                        <a:cs typeface="Arial" pitchFamily="34" charset="0"/>
                      </a:endParaRPr>
                    </a:p>
                  </a:txBody>
                  <a:tcPr>
                    <a:solidFill>
                      <a:schemeClr val="accent4">
                        <a:lumMod val="75000"/>
                      </a:schemeClr>
                    </a:solidFill>
                  </a:tcPr>
                </a:tc>
                <a:tc>
                  <a:txBody>
                    <a:bodyPr/>
                    <a:lstStyle/>
                    <a:p>
                      <a:pPr algn="r"/>
                      <a:r>
                        <a:rPr kumimoji="0" lang="en-US" sz="1400" kern="1200" dirty="0">
                          <a:solidFill>
                            <a:srgbClr val="FFFF00"/>
                          </a:solidFill>
                          <a:latin typeface="+mn-lt"/>
                          <a:ea typeface="+mn-ea"/>
                          <a:cs typeface="Arial" pitchFamily="34" charset="0"/>
                        </a:rPr>
                        <a:t>0.01</a:t>
                      </a:r>
                      <a:endParaRPr kumimoji="0" lang="en-IN" sz="1400" kern="1200" dirty="0">
                        <a:solidFill>
                          <a:srgbClr val="FFFF00"/>
                        </a:solidFill>
                        <a:latin typeface="+mn-lt"/>
                        <a:ea typeface="+mn-ea"/>
                        <a:cs typeface="Arial" pitchFamily="34" charset="0"/>
                      </a:endParaRPr>
                    </a:p>
                  </a:txBody>
                  <a:tcPr>
                    <a:solidFill>
                      <a:schemeClr val="accent4">
                        <a:lumMod val="75000"/>
                      </a:schemeClr>
                    </a:solidFill>
                  </a:tcPr>
                </a:tc>
                <a:extLst>
                  <a:ext uri="{0D108BD9-81ED-4DB2-BD59-A6C34878D82A}">
                    <a16:rowId xmlns:a16="http://schemas.microsoft.com/office/drawing/2014/main" val="10003"/>
                  </a:ext>
                </a:extLst>
              </a:tr>
              <a:tr h="2066347">
                <a:tc>
                  <a:txBody>
                    <a:bodyPr/>
                    <a:lstStyle/>
                    <a:p>
                      <a:pPr marL="0" indent="0">
                        <a:buFont typeface="Arial" pitchFamily="34" charset="0"/>
                        <a:buNone/>
                      </a:pPr>
                      <a:r>
                        <a:rPr lang="en-IN" sz="1400" baseline="0" dirty="0">
                          <a:solidFill>
                            <a:schemeClr val="tx1"/>
                          </a:solidFill>
                        </a:rPr>
                        <a:t>D.      Public Shareholding (Non-Institutions)</a:t>
                      </a:r>
                    </a:p>
                    <a:p>
                      <a:pPr marL="342900" indent="-342900">
                        <a:buFont typeface="Arial" pitchFamily="34" charset="0"/>
                        <a:buChar char="•"/>
                      </a:pPr>
                      <a:r>
                        <a:rPr kumimoji="0" lang="en-IN" sz="1400" kern="1200" baseline="0" dirty="0">
                          <a:solidFill>
                            <a:schemeClr val="tx1"/>
                          </a:solidFill>
                          <a:latin typeface="+mn-lt"/>
                          <a:ea typeface="+mn-ea"/>
                          <a:cs typeface="+mn-cs"/>
                        </a:rPr>
                        <a:t> </a:t>
                      </a:r>
                      <a:r>
                        <a:rPr kumimoji="0" lang="en-IN" sz="1400" kern="1200" baseline="0" dirty="0">
                          <a:solidFill>
                            <a:srgbClr val="FFC000"/>
                          </a:solidFill>
                          <a:latin typeface="+mn-lt"/>
                          <a:ea typeface="+mn-ea"/>
                          <a:cs typeface="+mn-cs"/>
                        </a:rPr>
                        <a:t>Bodies Corporate</a:t>
                      </a:r>
                    </a:p>
                    <a:p>
                      <a:pPr marL="342900" indent="-342900">
                        <a:buFont typeface="Arial" pitchFamily="34" charset="0"/>
                        <a:buChar char="•"/>
                      </a:pPr>
                      <a:r>
                        <a:rPr kumimoji="0" lang="en-IN" sz="1400" kern="1200" baseline="0" dirty="0">
                          <a:solidFill>
                            <a:schemeClr val="tx1"/>
                          </a:solidFill>
                          <a:latin typeface="+mn-lt"/>
                          <a:ea typeface="+mn-ea"/>
                          <a:cs typeface="+mn-cs"/>
                        </a:rPr>
                        <a:t> </a:t>
                      </a:r>
                      <a:r>
                        <a:rPr kumimoji="0" lang="en-IN" sz="1400" kern="1200" baseline="0" dirty="0">
                          <a:solidFill>
                            <a:srgbClr val="FFC000"/>
                          </a:solidFill>
                          <a:latin typeface="+mn-lt"/>
                          <a:ea typeface="+mn-ea"/>
                          <a:cs typeface="+mn-cs"/>
                        </a:rPr>
                        <a:t>NRIs</a:t>
                      </a:r>
                    </a:p>
                    <a:p>
                      <a:pPr marL="342900" indent="-342900">
                        <a:buFont typeface="Arial" pitchFamily="34" charset="0"/>
                        <a:buChar char="•"/>
                      </a:pPr>
                      <a:r>
                        <a:rPr kumimoji="0" lang="en-IN" sz="1400" kern="1200" baseline="0" dirty="0">
                          <a:solidFill>
                            <a:schemeClr val="tx1"/>
                          </a:solidFill>
                          <a:latin typeface="+mn-lt"/>
                          <a:ea typeface="+mn-ea"/>
                          <a:cs typeface="+mn-cs"/>
                        </a:rPr>
                        <a:t> </a:t>
                      </a:r>
                      <a:r>
                        <a:rPr kumimoji="0" lang="en-IN" sz="1400" kern="1200" baseline="0" dirty="0">
                          <a:solidFill>
                            <a:srgbClr val="FFC000"/>
                          </a:solidFill>
                          <a:latin typeface="+mn-lt"/>
                          <a:ea typeface="+mn-ea"/>
                          <a:cs typeface="+mn-cs"/>
                        </a:rPr>
                        <a:t>Indian Public</a:t>
                      </a:r>
                    </a:p>
                    <a:p>
                      <a:pPr marL="342900" indent="-342900">
                        <a:buFont typeface="Arial" pitchFamily="34" charset="0"/>
                        <a:buChar char="•"/>
                      </a:pPr>
                      <a:r>
                        <a:rPr kumimoji="0" lang="en-IN" sz="1400" kern="1200" baseline="0" dirty="0">
                          <a:solidFill>
                            <a:schemeClr val="tx1"/>
                          </a:solidFill>
                          <a:latin typeface="+mn-lt"/>
                          <a:ea typeface="+mn-ea"/>
                          <a:cs typeface="+mn-cs"/>
                        </a:rPr>
                        <a:t> </a:t>
                      </a:r>
                      <a:r>
                        <a:rPr kumimoji="0" lang="en-IN" sz="1400" kern="1200" baseline="0" dirty="0">
                          <a:solidFill>
                            <a:srgbClr val="FFC000"/>
                          </a:solidFill>
                          <a:latin typeface="+mn-lt"/>
                          <a:ea typeface="+mn-ea"/>
                          <a:cs typeface="+mn-cs"/>
                        </a:rPr>
                        <a:t>Clearing Member/Intermediary</a:t>
                      </a:r>
                    </a:p>
                    <a:p>
                      <a:pPr marL="342900" indent="-342900">
                        <a:buFont typeface="Arial" pitchFamily="34" charset="0"/>
                        <a:buChar char="•"/>
                      </a:pPr>
                      <a:r>
                        <a:rPr kumimoji="0" lang="en-IN" sz="1400" kern="1200" baseline="0" dirty="0">
                          <a:solidFill>
                            <a:srgbClr val="FFC000"/>
                          </a:solidFill>
                          <a:latin typeface="+mn-lt"/>
                          <a:ea typeface="+mn-ea"/>
                          <a:cs typeface="+mn-cs"/>
                        </a:rPr>
                        <a:t>Trusts</a:t>
                      </a:r>
                    </a:p>
                    <a:p>
                      <a:pPr marL="342900" indent="-342900">
                        <a:buFont typeface="Arial" pitchFamily="34" charset="0"/>
                        <a:buChar char="•"/>
                      </a:pPr>
                      <a:r>
                        <a:rPr kumimoji="0" lang="en-IN" sz="1400" kern="1200" baseline="0" dirty="0">
                          <a:solidFill>
                            <a:srgbClr val="FFC000"/>
                          </a:solidFill>
                          <a:latin typeface="+mn-lt"/>
                          <a:ea typeface="+mn-ea"/>
                          <a:cs typeface="+mn-cs"/>
                        </a:rPr>
                        <a:t>NBFCs</a:t>
                      </a:r>
                    </a:p>
                    <a:p>
                      <a:pPr marL="342900" indent="-342900">
                        <a:buFont typeface="Arial" pitchFamily="34" charset="0"/>
                        <a:buChar char="•"/>
                      </a:pPr>
                      <a:r>
                        <a:rPr kumimoji="0" lang="en-IN" sz="1400" kern="1200" baseline="0" dirty="0">
                          <a:solidFill>
                            <a:srgbClr val="FFC000"/>
                          </a:solidFill>
                          <a:latin typeface="+mn-lt"/>
                          <a:ea typeface="+mn-ea"/>
                          <a:cs typeface="+mn-cs"/>
                        </a:rPr>
                        <a:t>IEPF Account</a:t>
                      </a:r>
                    </a:p>
                    <a:p>
                      <a:pPr marL="342900" indent="-342900">
                        <a:buFont typeface="Arial" pitchFamily="34" charset="0"/>
                        <a:buChar char="•"/>
                      </a:pPr>
                      <a:r>
                        <a:rPr kumimoji="0" lang="en-IN" sz="1400" kern="1200" baseline="0" dirty="0">
                          <a:solidFill>
                            <a:srgbClr val="FFC000"/>
                          </a:solidFill>
                          <a:latin typeface="+mn-lt"/>
                          <a:ea typeface="+mn-ea"/>
                          <a:cs typeface="+mn-cs"/>
                        </a:rPr>
                        <a:t>LLP</a:t>
                      </a:r>
                    </a:p>
                    <a:p>
                      <a:pPr marL="342900" indent="-342900">
                        <a:buFont typeface="Arial" pitchFamily="34" charset="0"/>
                        <a:buChar char="•"/>
                      </a:pPr>
                      <a:r>
                        <a:rPr kumimoji="0" lang="en-IN" sz="1400" kern="1200" baseline="0" dirty="0">
                          <a:solidFill>
                            <a:srgbClr val="FFC000"/>
                          </a:solidFill>
                          <a:latin typeface="+mn-lt"/>
                          <a:ea typeface="+mn-ea"/>
                          <a:cs typeface="+mn-cs"/>
                        </a:rPr>
                        <a:t>Unclaimed Suspense Account </a:t>
                      </a:r>
                    </a:p>
                  </a:txBody>
                  <a:tcPr>
                    <a:solidFill>
                      <a:schemeClr val="bg2">
                        <a:lumMod val="90000"/>
                      </a:schemeClr>
                    </a:solidFill>
                  </a:tcPr>
                </a:tc>
                <a:tc>
                  <a:txBody>
                    <a:bodyPr/>
                    <a:lstStyle/>
                    <a:p>
                      <a:pPr algn="r"/>
                      <a:endParaRPr kumimoji="0" lang="en-IN" sz="1400" kern="1200" dirty="0">
                        <a:solidFill>
                          <a:srgbClr val="FFFF00"/>
                        </a:solidFill>
                        <a:latin typeface="+mn-lt"/>
                        <a:ea typeface="+mn-ea"/>
                        <a:cs typeface="Arial" pitchFamily="34" charset="0"/>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IN" sz="1400" kern="1200" dirty="0">
                          <a:solidFill>
                            <a:srgbClr val="FFFF00"/>
                          </a:solidFill>
                          <a:latin typeface="+mn-lt"/>
                          <a:ea typeface="+mn-ea"/>
                          <a:cs typeface="Arial" pitchFamily="34" charset="0"/>
                        </a:rPr>
                        <a:t>329726</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IN" sz="1400" kern="1200" dirty="0">
                          <a:solidFill>
                            <a:srgbClr val="FFFF00"/>
                          </a:solidFill>
                          <a:latin typeface="+mn-lt"/>
                          <a:ea typeface="+mn-ea"/>
                          <a:cs typeface="Arial" pitchFamily="34" charset="0"/>
                        </a:rPr>
                        <a:t>36906</a:t>
                      </a:r>
                    </a:p>
                    <a:p>
                      <a:pPr algn="r"/>
                      <a:r>
                        <a:rPr kumimoji="0" lang="en-IN" sz="1400" kern="1200" dirty="0">
                          <a:solidFill>
                            <a:srgbClr val="FFFF00"/>
                          </a:solidFill>
                          <a:latin typeface="+mn-lt"/>
                          <a:ea typeface="+mn-ea"/>
                          <a:cs typeface="Arial" pitchFamily="34" charset="0"/>
                        </a:rPr>
                        <a:t>2838777</a:t>
                      </a:r>
                    </a:p>
                    <a:p>
                      <a:pPr marL="0" algn="r" rtl="0" eaLnBrk="1" latinLnBrk="0" hangingPunct="1"/>
                      <a:r>
                        <a:rPr kumimoji="0" lang="en-IN" sz="1400" kern="1200" dirty="0">
                          <a:solidFill>
                            <a:srgbClr val="FFFF00"/>
                          </a:solidFill>
                          <a:latin typeface="+mn-lt"/>
                          <a:ea typeface="+mn-ea"/>
                          <a:cs typeface="Arial" pitchFamily="34" charset="0"/>
                        </a:rPr>
                        <a:t>533</a:t>
                      </a:r>
                    </a:p>
                    <a:p>
                      <a:pPr marL="0" algn="r" rtl="0" eaLnBrk="1" latinLnBrk="0" hangingPunct="1"/>
                      <a:r>
                        <a:rPr kumimoji="0" lang="en-IN" sz="1400" kern="1200" dirty="0">
                          <a:solidFill>
                            <a:srgbClr val="FFFF00"/>
                          </a:solidFill>
                          <a:latin typeface="+mn-lt"/>
                          <a:ea typeface="+mn-ea"/>
                          <a:cs typeface="Arial" pitchFamily="34" charset="0"/>
                        </a:rPr>
                        <a:t>28109</a:t>
                      </a:r>
                    </a:p>
                    <a:p>
                      <a:pPr marL="0" algn="r" rtl="0" eaLnBrk="1" latinLnBrk="0" hangingPunct="1"/>
                      <a:r>
                        <a:rPr kumimoji="0" lang="en-IN" sz="1400" kern="1200" dirty="0">
                          <a:solidFill>
                            <a:srgbClr val="FFFF00"/>
                          </a:solidFill>
                          <a:latin typeface="+mn-lt"/>
                          <a:ea typeface="+mn-ea"/>
                          <a:cs typeface="Arial" pitchFamily="34" charset="0"/>
                        </a:rPr>
                        <a:t>45</a:t>
                      </a:r>
                    </a:p>
                    <a:p>
                      <a:pPr marL="0" algn="r" rtl="0" eaLnBrk="1" latinLnBrk="0" hangingPunct="1"/>
                      <a:r>
                        <a:rPr kumimoji="0" lang="en-IN" sz="1400" kern="1200" dirty="0">
                          <a:solidFill>
                            <a:srgbClr val="FFFF00"/>
                          </a:solidFill>
                          <a:latin typeface="+mn-lt"/>
                          <a:ea typeface="+mn-ea"/>
                          <a:cs typeface="Arial" pitchFamily="34" charset="0"/>
                        </a:rPr>
                        <a:t>913820</a:t>
                      </a:r>
                    </a:p>
                    <a:p>
                      <a:pPr marL="0" algn="r" rtl="0" eaLnBrk="1" latinLnBrk="0" hangingPunct="1"/>
                      <a:r>
                        <a:rPr kumimoji="0" lang="en-IN" sz="1400" kern="1200" dirty="0">
                          <a:solidFill>
                            <a:srgbClr val="FFFF00"/>
                          </a:solidFill>
                          <a:latin typeface="+mn-lt"/>
                          <a:ea typeface="+mn-ea"/>
                          <a:cs typeface="Arial" pitchFamily="34" charset="0"/>
                        </a:rPr>
                        <a:t>67</a:t>
                      </a:r>
                    </a:p>
                    <a:p>
                      <a:pPr marL="0" algn="r" rtl="0" eaLnBrk="1" latinLnBrk="0" hangingPunct="1"/>
                      <a:r>
                        <a:rPr kumimoji="0" lang="en-IN" sz="1400" kern="1200" dirty="0">
                          <a:solidFill>
                            <a:srgbClr val="FFFF00"/>
                          </a:solidFill>
                          <a:latin typeface="+mn-lt"/>
                          <a:ea typeface="+mn-ea"/>
                          <a:cs typeface="Arial" pitchFamily="34" charset="0"/>
                        </a:rPr>
                        <a:t>51</a:t>
                      </a:r>
                    </a:p>
                  </a:txBody>
                  <a:tcPr>
                    <a:solidFill>
                      <a:schemeClr val="accent4">
                        <a:lumMod val="75000"/>
                      </a:schemeClr>
                    </a:solidFill>
                  </a:tcPr>
                </a:tc>
                <a:tc>
                  <a:txBody>
                    <a:bodyPr/>
                    <a:lstStyle/>
                    <a:p>
                      <a:pPr algn="r"/>
                      <a:endParaRPr kumimoji="0" lang="en-IN" sz="1400" kern="1200" dirty="0">
                        <a:solidFill>
                          <a:srgbClr val="FFFF00"/>
                        </a:solidFill>
                        <a:latin typeface="+mn-lt"/>
                        <a:ea typeface="+mn-ea"/>
                        <a:cs typeface="Arial" pitchFamily="34" charset="0"/>
                      </a:endParaRPr>
                    </a:p>
                    <a:p>
                      <a:pPr algn="r"/>
                      <a:r>
                        <a:rPr kumimoji="0" lang="en-IN" sz="1400" kern="1200" dirty="0">
                          <a:solidFill>
                            <a:srgbClr val="FFFF00"/>
                          </a:solidFill>
                          <a:latin typeface="+mn-lt"/>
                          <a:ea typeface="+mn-ea"/>
                          <a:cs typeface="Arial" pitchFamily="34" charset="0"/>
                        </a:rPr>
                        <a:t>3.06</a:t>
                      </a:r>
                    </a:p>
                    <a:p>
                      <a:pPr algn="r"/>
                      <a:r>
                        <a:rPr kumimoji="0" lang="en-IN" sz="1400" kern="1200" dirty="0">
                          <a:solidFill>
                            <a:srgbClr val="FFFF00"/>
                          </a:solidFill>
                          <a:latin typeface="+mn-lt"/>
                          <a:ea typeface="+mn-ea"/>
                          <a:cs typeface="Arial" pitchFamily="34" charset="0"/>
                        </a:rPr>
                        <a:t>0.34</a:t>
                      </a:r>
                    </a:p>
                    <a:p>
                      <a:pPr algn="r"/>
                      <a:r>
                        <a:rPr kumimoji="0" lang="en-IN" sz="1400" kern="1200" dirty="0">
                          <a:solidFill>
                            <a:srgbClr val="FFFF00"/>
                          </a:solidFill>
                          <a:latin typeface="+mn-lt"/>
                          <a:ea typeface="+mn-ea"/>
                          <a:cs typeface="Arial" pitchFamily="34" charset="0"/>
                        </a:rPr>
                        <a:t>26.37</a:t>
                      </a:r>
                    </a:p>
                    <a:p>
                      <a:pPr algn="r"/>
                      <a:r>
                        <a:rPr kumimoji="0" lang="en-IN" sz="1400" kern="1200" dirty="0">
                          <a:solidFill>
                            <a:srgbClr val="FFFF00"/>
                          </a:solidFill>
                          <a:latin typeface="+mn-lt"/>
                          <a:ea typeface="+mn-ea"/>
                          <a:cs typeface="Arial" pitchFamily="34" charset="0"/>
                        </a:rPr>
                        <a:t>0.01</a:t>
                      </a:r>
                    </a:p>
                    <a:p>
                      <a:pPr algn="r"/>
                      <a:r>
                        <a:rPr kumimoji="0" lang="en-IN" sz="1400" kern="1200" dirty="0">
                          <a:solidFill>
                            <a:srgbClr val="FFFF00"/>
                          </a:solidFill>
                          <a:latin typeface="+mn-lt"/>
                          <a:ea typeface="+mn-ea"/>
                          <a:cs typeface="Arial" pitchFamily="34" charset="0"/>
                        </a:rPr>
                        <a:t>0.26</a:t>
                      </a:r>
                    </a:p>
                    <a:p>
                      <a:pPr algn="r"/>
                      <a:r>
                        <a:rPr kumimoji="0" lang="en-IN" sz="1400" kern="1200" dirty="0">
                          <a:solidFill>
                            <a:srgbClr val="FFFF00"/>
                          </a:solidFill>
                          <a:latin typeface="+mn-lt"/>
                          <a:ea typeface="+mn-ea"/>
                          <a:cs typeface="Arial" pitchFamily="34" charset="0"/>
                        </a:rPr>
                        <a:t>0.00</a:t>
                      </a:r>
                    </a:p>
                    <a:p>
                      <a:pPr algn="r"/>
                      <a:r>
                        <a:rPr kumimoji="0" lang="en-IN" sz="1400" kern="1200" dirty="0">
                          <a:solidFill>
                            <a:srgbClr val="FFFF00"/>
                          </a:solidFill>
                          <a:latin typeface="+mn-lt"/>
                          <a:ea typeface="+mn-ea"/>
                          <a:cs typeface="Arial" pitchFamily="34" charset="0"/>
                        </a:rPr>
                        <a:t>8.49</a:t>
                      </a:r>
                    </a:p>
                    <a:p>
                      <a:pPr algn="r"/>
                      <a:r>
                        <a:rPr kumimoji="0" lang="en-IN" sz="1400" kern="1200" dirty="0">
                          <a:solidFill>
                            <a:srgbClr val="FFFF00"/>
                          </a:solidFill>
                          <a:latin typeface="+mn-lt"/>
                          <a:ea typeface="+mn-ea"/>
                          <a:cs typeface="Arial" pitchFamily="34" charset="0"/>
                        </a:rPr>
                        <a:t>0.00</a:t>
                      </a:r>
                    </a:p>
                    <a:p>
                      <a:pPr algn="r"/>
                      <a:r>
                        <a:rPr kumimoji="0" lang="en-IN" sz="1400" kern="1200" dirty="0">
                          <a:solidFill>
                            <a:srgbClr val="FFFF00"/>
                          </a:solidFill>
                          <a:latin typeface="+mn-lt"/>
                          <a:ea typeface="+mn-ea"/>
                          <a:cs typeface="Arial" pitchFamily="34" charset="0"/>
                        </a:rPr>
                        <a:t>0.00</a:t>
                      </a:r>
                    </a:p>
                  </a:txBody>
                  <a:tcPr>
                    <a:solidFill>
                      <a:schemeClr val="accent4">
                        <a:lumMod val="75000"/>
                      </a:schemeClr>
                    </a:solidFill>
                  </a:tcPr>
                </a:tc>
                <a:extLst>
                  <a:ext uri="{0D108BD9-81ED-4DB2-BD59-A6C34878D82A}">
                    <a16:rowId xmlns:a16="http://schemas.microsoft.com/office/drawing/2014/main" val="10004"/>
                  </a:ext>
                </a:extLst>
              </a:tr>
              <a:tr h="313083">
                <a:tc>
                  <a:txBody>
                    <a:bodyPr/>
                    <a:lstStyle/>
                    <a:p>
                      <a:pPr marL="342900" indent="-342900">
                        <a:buFont typeface="Arial" pitchFamily="34" charset="0"/>
                        <a:buNone/>
                      </a:pPr>
                      <a:r>
                        <a:rPr kumimoji="0" lang="en-IN" sz="1400" b="1" kern="1200" baseline="0" dirty="0">
                          <a:solidFill>
                            <a:schemeClr val="dk1"/>
                          </a:solidFill>
                          <a:latin typeface="+mn-lt"/>
                          <a:ea typeface="+mn-ea"/>
                          <a:cs typeface="+mn-cs"/>
                        </a:rPr>
                        <a:t>Total</a:t>
                      </a:r>
                    </a:p>
                  </a:txBody>
                  <a:tcPr>
                    <a:solidFill>
                      <a:schemeClr val="accent2"/>
                    </a:solidFill>
                  </a:tcPr>
                </a:tc>
                <a:tc>
                  <a:txBody>
                    <a:bodyPr/>
                    <a:lstStyle/>
                    <a:p>
                      <a:pPr algn="r"/>
                      <a:r>
                        <a:rPr kumimoji="0" lang="en-IN" sz="1400" b="1" kern="1200" dirty="0">
                          <a:solidFill>
                            <a:schemeClr val="tx1"/>
                          </a:solidFill>
                          <a:latin typeface="+mn-lt"/>
                          <a:ea typeface="+mn-ea"/>
                          <a:cs typeface="Arial" pitchFamily="34" charset="0"/>
                        </a:rPr>
                        <a:t>10764230</a:t>
                      </a:r>
                    </a:p>
                  </a:txBody>
                  <a:tcPr>
                    <a:solidFill>
                      <a:schemeClr val="accent2"/>
                    </a:solidFill>
                  </a:tcPr>
                </a:tc>
                <a:tc>
                  <a:txBody>
                    <a:bodyPr/>
                    <a:lstStyle/>
                    <a:p>
                      <a:pPr algn="r"/>
                      <a:r>
                        <a:rPr kumimoji="0" lang="en-IN" sz="1400" b="1" kern="1200" dirty="0">
                          <a:solidFill>
                            <a:schemeClr val="tx1"/>
                          </a:solidFill>
                          <a:latin typeface="+mn-lt"/>
                          <a:ea typeface="+mn-ea"/>
                          <a:cs typeface="Arial" pitchFamily="34" charset="0"/>
                        </a:rPr>
                        <a:t>100.00</a:t>
                      </a:r>
                    </a:p>
                  </a:txBody>
                  <a:tcPr>
                    <a:solidFill>
                      <a:schemeClr val="accent2"/>
                    </a:solidFill>
                  </a:tcPr>
                </a:tc>
                <a:extLst>
                  <a:ext uri="{0D108BD9-81ED-4DB2-BD59-A6C34878D82A}">
                    <a16:rowId xmlns:a16="http://schemas.microsoft.com/office/drawing/2014/main" val="10005"/>
                  </a:ext>
                </a:extLst>
              </a:tr>
            </a:tbl>
          </a:graphicData>
        </a:graphic>
      </p:graphicFrame>
      <p:sp>
        <p:nvSpPr>
          <p:cNvPr id="5" name="Slide Number Placeholder 4"/>
          <p:cNvSpPr>
            <a:spLocks noGrp="1"/>
          </p:cNvSpPr>
          <p:nvPr>
            <p:ph type="sldNum" sz="quarter" idx="12"/>
          </p:nvPr>
        </p:nvSpPr>
        <p:spPr/>
        <p:txBody>
          <a:bodyPr/>
          <a:lstStyle/>
          <a:p>
            <a:fld id="{4285AE73-0E03-409D-A6E9-9FF65278A506}" type="slidenum">
              <a:rPr lang="en-IN" smtClean="0"/>
              <a:pPr/>
              <a:t>9</a:t>
            </a:fld>
            <a:endParaRPr lang="en-IN"/>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Custom 30">
      <a:dk1>
        <a:sysClr val="windowText" lastClr="000000"/>
      </a:dk1>
      <a:lt1>
        <a:sysClr val="window" lastClr="FFFFFF"/>
      </a:lt1>
      <a:dk2>
        <a:srgbClr val="04617B"/>
      </a:dk2>
      <a:lt2>
        <a:srgbClr val="DBF5F9"/>
      </a:lt2>
      <a:accent1>
        <a:srgbClr val="90C6F6"/>
      </a:accent1>
      <a:accent2>
        <a:srgbClr val="8CDEFE"/>
      </a:accent2>
      <a:accent3>
        <a:srgbClr val="76D9E8"/>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6492</TotalTime>
  <Words>4821</Words>
  <Application>Microsoft Office PowerPoint</Application>
  <PresentationFormat>On-screen Show (4:3)</PresentationFormat>
  <Paragraphs>473</Paragraphs>
  <Slides>31</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31</vt:i4>
      </vt:variant>
    </vt:vector>
  </HeadingPairs>
  <TitlesOfParts>
    <vt:vector size="39" baseType="lpstr">
      <vt:lpstr>Algerian</vt:lpstr>
      <vt:lpstr>Arial</vt:lpstr>
      <vt:lpstr>Brush Script MT</vt:lpstr>
      <vt:lpstr>Calibri</vt:lpstr>
      <vt:lpstr>Constantia</vt:lpstr>
      <vt:lpstr>Wingdings</vt:lpstr>
      <vt:lpstr>Wingdings 2</vt:lpstr>
      <vt:lpstr>Flow</vt:lpstr>
      <vt:lpstr>FAMILIARISATION PROGRAMME FOR INDEPENDENT DIRECTORS </vt:lpstr>
      <vt:lpstr> ABOUT THE COMPANY</vt:lpstr>
      <vt:lpstr>continued...</vt:lpstr>
      <vt:lpstr>Business Model Of the Company</vt:lpstr>
      <vt:lpstr>Composition of Board of Directors</vt:lpstr>
      <vt:lpstr>Key Managerial Personnel (KMP)</vt:lpstr>
      <vt:lpstr>SEBI (LISTING OBLIGATIONS AND DISCLOSURE REQUIREMENTS) REGULATIONS, 2015</vt:lpstr>
      <vt:lpstr>Board Committees</vt:lpstr>
      <vt:lpstr>Shareholding Pattern</vt:lpstr>
      <vt:lpstr> Share Market Price </vt:lpstr>
      <vt:lpstr>Financial Position of the Company</vt:lpstr>
      <vt:lpstr>Independent Directors</vt:lpstr>
      <vt:lpstr>     Who are Independent Directors ?</vt:lpstr>
      <vt:lpstr>     Continued...</vt:lpstr>
      <vt:lpstr>Continued...</vt:lpstr>
      <vt:lpstr>Independent Directors under SEBI (LODR) Regulations, 2015 &amp; the Companies Act, 2013 </vt:lpstr>
      <vt:lpstr>Continued….</vt:lpstr>
      <vt:lpstr>Continued….</vt:lpstr>
      <vt:lpstr>Continued….</vt:lpstr>
      <vt:lpstr>Continued….</vt:lpstr>
      <vt:lpstr>Continued….</vt:lpstr>
      <vt:lpstr>Tenure  and obligations of Independent Directors</vt:lpstr>
      <vt:lpstr>Need of Independent Directors</vt:lpstr>
      <vt:lpstr>Code For Independent Directors</vt:lpstr>
      <vt:lpstr>PowerPoint Presentation</vt:lpstr>
      <vt:lpstr>Role &amp; Functions of Independent Directors</vt:lpstr>
      <vt:lpstr>Duties &amp; Responsibilities of Independent Directors</vt:lpstr>
      <vt:lpstr>Continued...</vt:lpstr>
      <vt:lpstr>Rights of Independent Directors</vt:lpstr>
      <vt:lpstr>POLICIES APPLICABLE TO INDEPENDENT DIRECTORS</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ROLE AND RESPONSIBILITIES OF INDEPENDENT DIRECTORS UNDER COMPANIES ACT, 2013</dc:title>
  <dc:creator>HB Stockholdings</dc:creator>
  <cp:lastModifiedBy>HB Portfolio</cp:lastModifiedBy>
  <cp:revision>525</cp:revision>
  <cp:lastPrinted>2022-02-07T05:36:16Z</cp:lastPrinted>
  <dcterms:created xsi:type="dcterms:W3CDTF">2015-01-10T09:10:32Z</dcterms:created>
  <dcterms:modified xsi:type="dcterms:W3CDTF">2024-02-05T11:02:55Z</dcterms:modified>
</cp:coreProperties>
</file>